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3" r:id="rId3"/>
    <p:sldId id="273" r:id="rId4"/>
    <p:sldId id="259" r:id="rId5"/>
    <p:sldId id="280" r:id="rId6"/>
    <p:sldId id="286" r:id="rId7"/>
    <p:sldId id="285" r:id="rId8"/>
    <p:sldId id="281" r:id="rId9"/>
    <p:sldId id="282" r:id="rId10"/>
    <p:sldId id="262" r:id="rId11"/>
    <p:sldId id="275" r:id="rId12"/>
    <p:sldId id="287" r:id="rId13"/>
    <p:sldId id="284" r:id="rId14"/>
    <p:sldId id="279" r:id="rId15"/>
    <p:sldId id="269" r:id="rId16"/>
    <p:sldId id="278" r:id="rId17"/>
    <p:sldId id="270" r:id="rId18"/>
  </p:sldIdLst>
  <p:sldSz cx="9144000" cy="6858000" type="screen4x3"/>
  <p:notesSz cx="6858000" cy="9144000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1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865C8-4EED-F54F-96B3-8162B3794117}" type="datetimeFigureOut">
              <a:rPr lang="en-US" smtClean="0"/>
              <a:t>23/05/16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9C42E-C7E4-F846-B674-7EA008E6B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1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3049587" cy="2286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3259041"/>
            <a:ext cx="5486400" cy="41148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0DAED-96DF-E240-BBB2-EA18B0B525FE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685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3049587" cy="2286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3259041"/>
            <a:ext cx="5486400" cy="411480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0DAED-96DF-E240-BBB2-EA18B0B525F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685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697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392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CE4E8-EC44-3340-89E1-E422F60DD30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564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A846-D604-5D4C-89AE-4175559FFEFD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B25B-D67F-D749-B692-EBCCA03EB5F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309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DB402-5FEA-794E-96CF-98C23736BE53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CF1F-2AE0-5843-BC3F-ABBA4B274B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406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FAC3-8E31-1245-90D5-D9368A90B518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5E4A-7DCE-D149-84DC-3779D927A0A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BA11-2928-1C4A-A783-DCC41BFD0A38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DDAC-4D1D-6746-865A-47088327633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050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F103-E8F2-2045-AC22-5479ED2BBD83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9ABD-869D-954F-9199-880C684E03D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48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16ADB-DB7C-614D-B4A0-A314A8D7A526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E7CAB-BEC8-2F4A-A41E-87247BB569B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86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2AB9C-643B-814F-B387-FA080B0439DA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3CF30-5BEE-EC43-93FC-F0953D86A50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023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D4274-FAF4-814B-B089-4B848E6BC139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68171-BA83-354C-8E78-F4463A903CA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92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4BC1-4855-084E-B796-C96A5A2DA000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57BE-FB0D-CA4C-9947-0BEA216C76D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25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2A77-4662-A340-818D-6EBB7A600583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506E-2499-2942-ACDB-FA91F2CB667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006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Drag picture to placeholder or click icon to add</a:t>
            </a:r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1D7E-4D34-5842-BA9B-C4ED4E36A838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8C7DD-5ABE-5246-8124-F9C3A567C1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56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masteren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FAE2B3-921C-294E-BB75-1949FFCB543E}" type="datetimeFigureOut">
              <a:rPr lang="da-DK"/>
              <a:pPr>
                <a:defRPr/>
              </a:pPr>
              <a:t>23/05/16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D42209-34A3-4541-ACE1-EE00E7E15E1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6.jpg"/><Relationship Id="rId5" Type="http://schemas.openxmlformats.org/officeDocument/2006/relationships/hyperlink" Target="mailto:Star@uni.g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Billede 6" descr="children_innovating.JPG"/>
          <p:cNvPicPr>
            <a:picLocks noChangeAspect="1"/>
          </p:cNvPicPr>
          <p:nvPr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-49213"/>
            <a:ext cx="4646613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kstfelt 4"/>
          <p:cNvSpPr txBox="1">
            <a:spLocks noChangeArrowheads="1"/>
          </p:cNvSpPr>
          <p:nvPr/>
        </p:nvSpPr>
        <p:spPr bwMode="auto">
          <a:xfrm>
            <a:off x="4903623" y="2955055"/>
            <a:ext cx="3985765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4400" b="1" spc="160" dirty="0" smtClean="0"/>
              <a:t>Social  planning </a:t>
            </a:r>
            <a:r>
              <a:rPr lang="en-US" sz="4000" b="1" spc="160" dirty="0" smtClean="0"/>
              <a:t>for homelessness </a:t>
            </a:r>
          </a:p>
          <a:p>
            <a:pPr algn="just"/>
            <a:r>
              <a:rPr lang="en-US" sz="4000" b="1" spc="300" dirty="0" smtClean="0"/>
              <a:t>in Nuuk through </a:t>
            </a:r>
          </a:p>
          <a:p>
            <a:pPr algn="just"/>
            <a:r>
              <a:rPr lang="en-US" sz="3100" b="1" spc="-150" dirty="0" err="1" smtClean="0"/>
              <a:t>intersectorial</a:t>
            </a:r>
            <a:r>
              <a:rPr lang="en-US" sz="3100" b="1" spc="-150" dirty="0" smtClean="0"/>
              <a:t> collaboration </a:t>
            </a:r>
          </a:p>
          <a:p>
            <a:pPr algn="ctr"/>
            <a:r>
              <a:rPr lang="en-US" sz="3200" b="1" dirty="0" smtClean="0"/>
              <a:t>a rural/arctic case</a:t>
            </a:r>
            <a:endParaRPr lang="da-DK" sz="3200" b="1" dirty="0"/>
          </a:p>
        </p:txBody>
      </p:sp>
      <p:pic>
        <p:nvPicPr>
          <p:cNvPr id="2052" name="Billede 10"/>
          <p:cNvPicPr>
            <a:picLocks noChangeAspect="1"/>
          </p:cNvPicPr>
          <p:nvPr/>
        </p:nvPicPr>
        <p:blipFill>
          <a:blip r:embed="rId3" cstate="screen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80" y="1170412"/>
            <a:ext cx="4279058" cy="478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felt 1"/>
          <p:cNvSpPr txBox="1"/>
          <p:nvPr/>
        </p:nvSpPr>
        <p:spPr>
          <a:xfrm>
            <a:off x="6937375" y="6227763"/>
            <a:ext cx="2130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Institut for 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Samfund,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Økonomi &amp; Journalistik</a:t>
            </a:r>
          </a:p>
        </p:txBody>
      </p:sp>
      <p:sp>
        <p:nvSpPr>
          <p:cNvPr id="8" name="Rectangle 7"/>
          <p:cNvSpPr/>
          <p:nvPr/>
        </p:nvSpPr>
        <p:spPr>
          <a:xfrm>
            <a:off x="4630738" y="6219825"/>
            <a:ext cx="22637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Steven Arnfjord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Sociolog, ph.d., adjunkt</a:t>
            </a:r>
          </a:p>
        </p:txBody>
      </p:sp>
    </p:spTree>
  </p:cSld>
  <p:clrMapOvr>
    <a:masterClrMapping/>
  </p:clrMapOvr>
  <p:transition xmlns:p14="http://schemas.microsoft.com/office/powerpoint/2010/main" spd="slow" advTm="1020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63099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The problem</a:t>
            </a:r>
            <a:endParaRPr lang="da-DK" sz="32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01016" y="1524078"/>
            <a:ext cx="8387918" cy="17235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100 Conservative estimate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300 from local communities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Mean temperature of -1 Celsius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hjemløse_demo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9" y="464669"/>
            <a:ext cx="9127291" cy="61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7982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Each sector for it self</a:t>
            </a:r>
            <a:endParaRPr lang="en-GB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98908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11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387918" cy="44935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The health care sector deals exclusively with health related matters. No clear strategies on ground level on how to respond to social matters.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 smtClean="0"/>
              <a:t>The social sector handles social affairs. Focus is: Children, families, and youths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 smtClean="0"/>
              <a:t>Private NGO´s handles the rest the “in </a:t>
            </a:r>
            <a:r>
              <a:rPr lang="en-GB" sz="2400" dirty="0" err="1" smtClean="0"/>
              <a:t>betweeners</a:t>
            </a:r>
            <a:r>
              <a:rPr lang="en-GB" sz="2400" dirty="0" smtClean="0"/>
              <a:t>” 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7982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 quick case story</a:t>
            </a:r>
            <a:endParaRPr lang="en-GB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56860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12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387918" cy="48628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/>
              <a:t>Inuk told me:</a:t>
            </a:r>
            <a:endParaRPr lang="en-GB" sz="2400" b="1" i="1" dirty="0" smtClean="0"/>
          </a:p>
          <a:p>
            <a:r>
              <a:rPr lang="en-GB" sz="2400" i="1" dirty="0" smtClean="0"/>
              <a:t>I </a:t>
            </a:r>
            <a:r>
              <a:rPr lang="en-GB" sz="2400" i="1" dirty="0"/>
              <a:t>went to the doctor with my arm because it hurt and I couldn´t move </a:t>
            </a:r>
            <a:r>
              <a:rPr lang="en-GB" sz="2400" i="1" dirty="0" smtClean="0"/>
              <a:t>my</a:t>
            </a:r>
            <a:r>
              <a:rPr lang="en-GB" sz="2400" i="1" dirty="0"/>
              <a:t> </a:t>
            </a:r>
            <a:r>
              <a:rPr lang="en-GB" sz="2400" i="1" dirty="0" smtClean="0"/>
              <a:t>shoulder</a:t>
            </a:r>
            <a:r>
              <a:rPr lang="en-GB" sz="2400" i="1" dirty="0"/>
              <a:t>. </a:t>
            </a:r>
            <a:endParaRPr lang="en-GB" sz="2400" i="1" dirty="0" smtClean="0"/>
          </a:p>
          <a:p>
            <a:endParaRPr lang="en-GB" sz="2400" i="1" dirty="0"/>
          </a:p>
          <a:p>
            <a:r>
              <a:rPr lang="en-GB" sz="2400" i="1" dirty="0" smtClean="0"/>
              <a:t>The </a:t>
            </a:r>
            <a:r>
              <a:rPr lang="en-GB" sz="2400" i="1" dirty="0"/>
              <a:t>doctor looked at it a few times and said that I needed an </a:t>
            </a:r>
            <a:r>
              <a:rPr lang="en-GB" sz="2400" i="1" dirty="0" smtClean="0"/>
              <a:t>operation</a:t>
            </a:r>
            <a:r>
              <a:rPr lang="en-GB" sz="2400" i="1" dirty="0"/>
              <a:t>, but I could not be submitted to an operation because I did not </a:t>
            </a:r>
            <a:r>
              <a:rPr lang="en-GB" sz="2400" i="1" dirty="0" smtClean="0"/>
              <a:t>have </a:t>
            </a:r>
            <a:r>
              <a:rPr lang="en-GB" sz="2400" i="1" dirty="0"/>
              <a:t>a permanent address. </a:t>
            </a:r>
            <a:endParaRPr lang="en-GB" sz="2400" i="1" dirty="0" smtClean="0"/>
          </a:p>
          <a:p>
            <a:endParaRPr lang="en-GB" sz="2400" i="1" dirty="0" smtClean="0"/>
          </a:p>
          <a:p>
            <a:r>
              <a:rPr lang="en-GB" sz="2400" i="1" dirty="0" smtClean="0"/>
              <a:t>They </a:t>
            </a:r>
            <a:r>
              <a:rPr lang="en-GB" sz="2400" i="1" dirty="0"/>
              <a:t>demanded that I could be released to a permanent address so that I could continue with my appointment at the hospital for physical therapy.</a:t>
            </a:r>
            <a:endParaRPr lang="da-DK" sz="2400" dirty="0"/>
          </a:p>
          <a:p>
            <a:pPr>
              <a:lnSpc>
                <a:spcPct val="150000"/>
              </a:lnSpc>
            </a:pP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6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413699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13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387918" cy="6155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 smtClean="0"/>
              <a:t>Tekst</a:t>
            </a:r>
            <a:endParaRPr lang="en-GB" sz="2400" dirty="0" smtClean="0"/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352"/>
            <a:ext cx="9144000" cy="649364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7181399" y="1117600"/>
            <a:ext cx="1874879" cy="1569331"/>
          </a:xfrm>
          <a:prstGeom prst="wedgeEllipseCallout">
            <a:avLst>
              <a:gd name="adj1" fmla="val -51682"/>
              <a:gd name="adj2" fmla="val 721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Funny, I don’t know what you are doing?</a:t>
            </a:r>
            <a:endParaRPr lang="en-US" dirty="0"/>
          </a:p>
        </p:txBody>
      </p:sp>
      <p:sp>
        <p:nvSpPr>
          <p:cNvPr id="13" name="Oval Callout 12"/>
          <p:cNvSpPr/>
          <p:nvPr/>
        </p:nvSpPr>
        <p:spPr>
          <a:xfrm>
            <a:off x="1643305" y="3635317"/>
            <a:ext cx="2205298" cy="1818246"/>
          </a:xfrm>
          <a:prstGeom prst="wedgeEllipseCallout">
            <a:avLst>
              <a:gd name="adj1" fmla="val 82405"/>
              <a:gd name="adj2" fmla="val 247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Don´t worry about it. </a:t>
            </a:r>
          </a:p>
          <a:p>
            <a:pPr algn="ctr"/>
            <a:r>
              <a:rPr lang="en-US" dirty="0" smtClean="0"/>
              <a:t>I don´t know what you are doing either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2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96623" y="817393"/>
            <a:ext cx="8763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The case of 3 </a:t>
            </a:r>
            <a:r>
              <a:rPr lang="da-DK" sz="3200" dirty="0" err="1" smtClean="0"/>
              <a:t>NGOs</a:t>
            </a:r>
            <a:endParaRPr lang="da-DK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77392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14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NO INI logo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350" y="2430570"/>
            <a:ext cx="1499006" cy="1734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267" y="2430571"/>
            <a:ext cx="1447617" cy="1734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347" y="2430570"/>
            <a:ext cx="1734343" cy="1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8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dirty="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3146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dirty="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15</a:t>
                      </a:fld>
                      <a:endParaRPr lang="da-DK" sz="10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cbox__img_49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510"/>
            <a:ext cx="9144000" cy="6093619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2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63099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Planning for future solutions</a:t>
            </a:r>
            <a:endParaRPr lang="da-DK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335236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16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387918" cy="40318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Change has to come from below (little political will)</a:t>
            </a:r>
          </a:p>
          <a:p>
            <a:pPr>
              <a:lnSpc>
                <a:spcPct val="150000"/>
              </a:lnSpc>
            </a:pPr>
            <a:endParaRPr lang="en-GB" sz="800" u="sng" dirty="0" smtClean="0"/>
          </a:p>
          <a:p>
            <a:pPr>
              <a:lnSpc>
                <a:spcPct val="150000"/>
              </a:lnSpc>
            </a:pPr>
            <a:r>
              <a:rPr lang="en-GB" sz="2400" u="sng" dirty="0" smtClean="0"/>
              <a:t>Locate</a:t>
            </a:r>
            <a:r>
              <a:rPr lang="en-GB" sz="2400" dirty="0" smtClean="0"/>
              <a:t> – the disempowered group</a:t>
            </a:r>
          </a:p>
          <a:p>
            <a:r>
              <a:rPr lang="en-GB" sz="2400" dirty="0" smtClean="0"/>
              <a:t> </a:t>
            </a:r>
            <a:endParaRPr lang="en-GB" sz="800" dirty="0"/>
          </a:p>
          <a:p>
            <a:r>
              <a:rPr lang="en-GB" sz="2400" u="sng" dirty="0" smtClean="0"/>
              <a:t>Plan</a:t>
            </a:r>
            <a:r>
              <a:rPr lang="en-GB" sz="2400" dirty="0" smtClean="0"/>
              <a:t> – for future collaboration between public sectors 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(round tables and campaigns in the fall 2016)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Basic awareness of mandate &amp; obligations to act between sectors</a:t>
            </a:r>
          </a:p>
          <a:p>
            <a:pPr>
              <a:lnSpc>
                <a:spcPct val="120000"/>
              </a:lnSpc>
            </a:pPr>
            <a:endParaRPr lang="en-GB" sz="800" dirty="0" smtClean="0"/>
          </a:p>
          <a:p>
            <a:pPr>
              <a:lnSpc>
                <a:spcPct val="120000"/>
              </a:lnSpc>
            </a:pPr>
            <a:r>
              <a:rPr lang="en-GB" sz="2400" u="sng" dirty="0" smtClean="0"/>
              <a:t>Execute</a:t>
            </a:r>
            <a:r>
              <a:rPr lang="en-GB" sz="2400" dirty="0" smtClean="0"/>
              <a:t> – participatory and democratic solutions that are empowering for people in need (evaluate and document)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0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dirty="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9301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err="1" smtClean="0">
                <a:solidFill>
                  <a:srgbClr val="000000"/>
                </a:solidFill>
              </a:rPr>
              <a:t>Qujanaq</a:t>
            </a:r>
            <a:r>
              <a:rPr lang="da-DK" sz="3200" dirty="0" smtClean="0">
                <a:solidFill>
                  <a:srgbClr val="000000"/>
                </a:solidFill>
              </a:rPr>
              <a:t> – </a:t>
            </a:r>
            <a:r>
              <a:rPr lang="da-DK" sz="3200" dirty="0" err="1" smtClean="0">
                <a:solidFill>
                  <a:srgbClr val="000000"/>
                </a:solidFill>
              </a:rPr>
              <a:t>Thank</a:t>
            </a:r>
            <a:r>
              <a:rPr lang="da-DK" sz="3200" dirty="0" smtClean="0">
                <a:solidFill>
                  <a:srgbClr val="000000"/>
                </a:solidFill>
              </a:rPr>
              <a:t> </a:t>
            </a:r>
            <a:r>
              <a:rPr lang="da-DK" sz="3200" dirty="0" err="1" smtClean="0">
                <a:solidFill>
                  <a:srgbClr val="000000"/>
                </a:solidFill>
              </a:rPr>
              <a:t>You</a:t>
            </a:r>
            <a:endParaRPr lang="da-DK" sz="3200" dirty="0">
              <a:solidFill>
                <a:srgbClr val="000000"/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754196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dirty="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17</a:t>
                      </a:fld>
                      <a:endParaRPr lang="da-DK" sz="10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687854"/>
            <a:ext cx="8387918" cy="252376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 smtClean="0">
              <a:solidFill>
                <a:srgbClr val="000000"/>
              </a:solidFill>
            </a:endParaRPr>
          </a:p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>
              <a:solidFill>
                <a:srgbClr val="000000"/>
              </a:solidFill>
            </a:endParaRPr>
          </a:p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 smtClean="0">
              <a:solidFill>
                <a:srgbClr val="000000"/>
              </a:solidFill>
            </a:endParaRPr>
          </a:p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>
              <a:solidFill>
                <a:srgbClr val="000000"/>
              </a:solidFill>
            </a:endParaRPr>
          </a:p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 smtClean="0">
              <a:solidFill>
                <a:srgbClr val="000000"/>
              </a:solidFill>
            </a:endParaRPr>
          </a:p>
          <a:p>
            <a:pPr indent="-341313">
              <a:lnSpc>
                <a:spcPct val="110000"/>
              </a:lnSpc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GB" sz="24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kolonihavn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274"/>
            <a:ext cx="9144000" cy="6115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090" y="3877893"/>
            <a:ext cx="8777200" cy="2567057"/>
          </a:xfrm>
          <a:prstGeom prst="rect">
            <a:avLst/>
          </a:prstGeom>
          <a:gradFill flip="none" rotWithShape="1">
            <a:gsLst>
              <a:gs pos="61000">
                <a:schemeClr val="bg1">
                  <a:lumMod val="75000"/>
                  <a:alpha val="61000"/>
                </a:schemeClr>
              </a:gs>
              <a:gs pos="100000">
                <a:srgbClr val="FFFFFF"/>
              </a:gs>
            </a:gsLst>
            <a:lin ang="60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dirty="0" smtClean="0"/>
          </a:p>
          <a:p>
            <a:pPr algn="ctr"/>
            <a:r>
              <a:rPr lang="en-US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Qujanaq</a:t>
            </a:r>
            <a:r>
              <a:rPr lang="en-U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– Thank you</a:t>
            </a:r>
          </a:p>
          <a:p>
            <a:pPr algn="ctr"/>
            <a:endParaRPr lang="en-US" sz="1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  <a:p>
            <a:pPr algn="ctr"/>
            <a:r>
              <a:rPr lang="en-U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Please follow the twitter account: @</a:t>
            </a:r>
            <a:r>
              <a:rPr lang="en-US" sz="3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stevenarnfjord</a:t>
            </a:r>
            <a:r>
              <a:rPr lang="en-U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– for updates</a:t>
            </a:r>
          </a:p>
          <a:p>
            <a:pPr algn="ctr"/>
            <a:r>
              <a:rPr lang="en-U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Email: </a:t>
            </a:r>
            <a:r>
              <a:rPr lang="en-US" sz="3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hlinkClick r:id="rId5"/>
              </a:rPr>
              <a:t>Star@uni.gl</a:t>
            </a:r>
            <a:endParaRPr lang="en-US" sz="3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  <a:p>
            <a:pPr algn="ctr"/>
            <a:endParaRPr lang="en-US" sz="3800" dirty="0"/>
          </a:p>
        </p:txBody>
      </p:sp>
      <p:sp>
        <p:nvSpPr>
          <p:cNvPr id="13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66520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2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IMG_054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Billede 3" descr="Ilisimatusarfik_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20" y="5522113"/>
            <a:ext cx="2379382" cy="1311835"/>
          </a:xfrm>
          <a:prstGeom prst="rect">
            <a:avLst/>
          </a:prstGeom>
        </p:spPr>
      </p:pic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32465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Verdana"/>
                          <a:cs typeface="Verdana"/>
                        </a:rPr>
                        <a:t>3</a:t>
                      </a:fld>
                      <a:endParaRPr lang="da-DK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3" name="Tekstfelt 12"/>
          <p:cNvSpPr txBox="1"/>
          <p:nvPr/>
        </p:nvSpPr>
        <p:spPr>
          <a:xfrm>
            <a:off x="167090" y="796338"/>
            <a:ext cx="5454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err="1" smtClean="0">
                <a:solidFill>
                  <a:srgbClr val="FFFFFF"/>
                </a:solidFill>
              </a:rPr>
              <a:t>Kalaallit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Nunaat</a:t>
            </a:r>
            <a:r>
              <a:rPr lang="da-DK" sz="3200" dirty="0" smtClean="0">
                <a:solidFill>
                  <a:srgbClr val="FFFFFF"/>
                </a:solidFill>
              </a:rPr>
              <a:t> - Greenland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4808772" y="1404632"/>
            <a:ext cx="4335228" cy="4339650"/>
          </a:xfrm>
          <a:prstGeom prst="rect">
            <a:avLst/>
          </a:prstGeom>
          <a:solidFill>
            <a:schemeClr val="tx1"/>
          </a:solidFill>
        </p:spPr>
        <p:txBody>
          <a:bodyPr wrap="square" numCol="1" rtlCol="0">
            <a:spAutoFit/>
          </a:bodyPr>
          <a:lstStyle/>
          <a:p>
            <a:r>
              <a:rPr lang="en-GB" sz="2300" dirty="0" smtClean="0">
                <a:solidFill>
                  <a:srgbClr val="FFFFFF"/>
                </a:solidFill>
              </a:rPr>
              <a:t>Total population 56.200</a:t>
            </a:r>
          </a:p>
          <a:p>
            <a:endParaRPr lang="en-GB" sz="2300" dirty="0" smtClean="0">
              <a:solidFill>
                <a:srgbClr val="FFFFFF"/>
              </a:solidFill>
            </a:endParaRPr>
          </a:p>
          <a:p>
            <a:r>
              <a:rPr lang="en-GB" sz="2300" dirty="0" smtClean="0">
                <a:solidFill>
                  <a:srgbClr val="FFFFFF"/>
                </a:solidFill>
              </a:rPr>
              <a:t>A colony from 1720s to 1953</a:t>
            </a:r>
          </a:p>
          <a:p>
            <a:endParaRPr lang="en-GB" sz="2300" dirty="0" smtClean="0">
              <a:solidFill>
                <a:srgbClr val="FFFFFF"/>
              </a:solidFill>
            </a:endParaRPr>
          </a:p>
          <a:p>
            <a:r>
              <a:rPr lang="en-GB" sz="2300" dirty="0" smtClean="0">
                <a:solidFill>
                  <a:srgbClr val="FFFFFF"/>
                </a:solidFill>
              </a:rPr>
              <a:t>Still a part of the </a:t>
            </a:r>
            <a:r>
              <a:rPr lang="en-GB" sz="2300" dirty="0">
                <a:solidFill>
                  <a:srgbClr val="FFFFFF"/>
                </a:solidFill>
              </a:rPr>
              <a:t>D</a:t>
            </a:r>
            <a:r>
              <a:rPr lang="en-GB" sz="2300" dirty="0" smtClean="0">
                <a:solidFill>
                  <a:srgbClr val="FFFFFF"/>
                </a:solidFill>
              </a:rPr>
              <a:t>anish realm</a:t>
            </a:r>
          </a:p>
          <a:p>
            <a:endParaRPr lang="en-GB" sz="2300" dirty="0" smtClean="0">
              <a:solidFill>
                <a:srgbClr val="FFFFFF"/>
              </a:solidFill>
            </a:endParaRPr>
          </a:p>
          <a:p>
            <a:r>
              <a:rPr lang="en-GB" sz="2300" dirty="0" smtClean="0">
                <a:solidFill>
                  <a:srgbClr val="FFFFFF"/>
                </a:solidFill>
              </a:rPr>
              <a:t>A political democracy</a:t>
            </a:r>
          </a:p>
          <a:p>
            <a:endParaRPr lang="en-GB" sz="2300" dirty="0" smtClean="0">
              <a:solidFill>
                <a:srgbClr val="FFFFFF"/>
              </a:solidFill>
            </a:endParaRPr>
          </a:p>
          <a:p>
            <a:r>
              <a:rPr lang="en-GB" sz="2300" dirty="0" smtClean="0">
                <a:solidFill>
                  <a:srgbClr val="FFFFFF"/>
                </a:solidFill>
              </a:rPr>
              <a:t>A universal welfare system – a social democratic regime </a:t>
            </a:r>
          </a:p>
          <a:p>
            <a:r>
              <a:rPr lang="en-GB" sz="2300" dirty="0" smtClean="0">
                <a:solidFill>
                  <a:srgbClr val="FFFFFF"/>
                </a:solidFill>
              </a:rPr>
              <a:t>(tax paid health care, education and so on)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Slide1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45" y="1404632"/>
            <a:ext cx="3917571" cy="46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0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Billede 3" descr="Ilisimatusarfik_bl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20" y="5522113"/>
            <a:ext cx="2379382" cy="1311835"/>
          </a:xfrm>
          <a:prstGeom prst="rect">
            <a:avLst/>
          </a:prstGeom>
        </p:spPr>
      </p:pic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634912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Verdana"/>
                          <a:cs typeface="Verdana"/>
                        </a:rPr>
                        <a:t>4</a:t>
                      </a:fld>
                      <a:endParaRPr lang="da-DK" sz="1000">
                        <a:solidFill>
                          <a:schemeClr val="bg1">
                            <a:lumMod val="85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3" name="Tekstfelt 12"/>
          <p:cNvSpPr txBox="1"/>
          <p:nvPr/>
        </p:nvSpPr>
        <p:spPr>
          <a:xfrm>
            <a:off x="3522024" y="3097190"/>
            <a:ext cx="1358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rgbClr val="FFFFFF"/>
                </a:solidFill>
              </a:rPr>
              <a:t>Nuuk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15" name="Tekstfelt 12"/>
          <p:cNvSpPr txBox="1"/>
          <p:nvPr/>
        </p:nvSpPr>
        <p:spPr>
          <a:xfrm>
            <a:off x="167090" y="505454"/>
            <a:ext cx="41843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rgbClr val="FFFFFF"/>
                </a:solidFill>
              </a:rPr>
              <a:t>NUUK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6688" y="1267308"/>
            <a:ext cx="2877312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Main capital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Administrative &amp;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educational centre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Population of 16.500 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Oldest city in the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country “Founded” 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in 1728</a:t>
            </a:r>
          </a:p>
        </p:txBody>
      </p:sp>
      <p:sp>
        <p:nvSpPr>
          <p:cNvPr id="12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nuuk_150701_b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30" y="1237550"/>
            <a:ext cx="5854308" cy="47247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367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63099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The problem</a:t>
            </a:r>
            <a:endParaRPr lang="da-DK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85401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5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742984" cy="39395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/>
              <a:t>Homelessness in Nuuk a new and increasing trend:</a:t>
            </a:r>
          </a:p>
          <a:p>
            <a:pPr>
              <a:lnSpc>
                <a:spcPct val="150000"/>
              </a:lnSpc>
            </a:pPr>
            <a:endParaRPr lang="en-GB" sz="8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A Conservative estimate: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100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Local </a:t>
            </a:r>
            <a:r>
              <a:rPr lang="en-GB" sz="2400" dirty="0"/>
              <a:t>community says: </a:t>
            </a:r>
            <a:r>
              <a:rPr lang="en-GB" sz="2400" dirty="0" smtClean="0"/>
              <a:t>    </a:t>
            </a:r>
            <a:r>
              <a:rPr lang="en-GB" sz="2400" dirty="0" smtClean="0">
                <a:solidFill>
                  <a:srgbClr val="FF0000"/>
                </a:solidFill>
              </a:rPr>
              <a:t>300 </a:t>
            </a:r>
          </a:p>
          <a:p>
            <a:pPr>
              <a:lnSpc>
                <a:spcPct val="150000"/>
              </a:lnSpc>
            </a:pPr>
            <a:endParaRPr lang="en-GB" sz="8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Mean temperature of -1 Celsius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15 times the level of Copenhagen (Source: </a:t>
            </a:r>
            <a:r>
              <a:rPr lang="en-GB" sz="2400" dirty="0" err="1" smtClean="0"/>
              <a:t>HusForbi</a:t>
            </a:r>
            <a:r>
              <a:rPr lang="en-GB" sz="2400" dirty="0" smtClean="0"/>
              <a:t> </a:t>
            </a:r>
            <a:r>
              <a:rPr lang="en-GB" sz="2400" dirty="0" err="1" smtClean="0"/>
              <a:t>jan.</a:t>
            </a:r>
            <a:r>
              <a:rPr lang="en-GB" sz="2400" dirty="0" smtClean="0"/>
              <a:t> 2016)</a:t>
            </a:r>
          </a:p>
          <a:p>
            <a:pPr>
              <a:lnSpc>
                <a:spcPct val="150000"/>
              </a:lnSpc>
            </a:pPr>
            <a:endParaRPr lang="en-GB" sz="8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1 Municipal shelter that houses 36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90" y="796338"/>
            <a:ext cx="63099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Data </a:t>
            </a:r>
            <a:r>
              <a:rPr lang="da-DK" sz="3200" dirty="0" err="1" smtClean="0"/>
              <a:t>gathering</a:t>
            </a:r>
            <a:endParaRPr lang="da-DK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51848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6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401016" y="1524078"/>
            <a:ext cx="8742984" cy="43950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400" dirty="0" smtClean="0"/>
              <a:t>12 months of weekly field contact</a:t>
            </a:r>
          </a:p>
          <a:p>
            <a:pPr>
              <a:lnSpc>
                <a:spcPct val="130000"/>
              </a:lnSpc>
            </a:pPr>
            <a:r>
              <a:rPr lang="en-GB" sz="2400" dirty="0" smtClean="0"/>
              <a:t>Qualitative interviews: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GB" sz="2400" dirty="0"/>
              <a:t>	</a:t>
            </a:r>
            <a:r>
              <a:rPr lang="en-GB" sz="2400" dirty="0" smtClean="0"/>
              <a:t>Politicians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GB" sz="2400" dirty="0"/>
              <a:t>	</a:t>
            </a:r>
            <a:r>
              <a:rPr lang="en-GB" sz="2400" dirty="0" smtClean="0"/>
              <a:t>Researchers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GB" sz="2400" dirty="0"/>
              <a:t>	</a:t>
            </a:r>
            <a:r>
              <a:rPr lang="en-GB" sz="2400" dirty="0" smtClean="0"/>
              <a:t>Nurses, social workers, case workers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GB" sz="2400" dirty="0"/>
              <a:t>	</a:t>
            </a:r>
            <a:r>
              <a:rPr lang="en-GB" sz="2400" dirty="0" smtClean="0"/>
              <a:t>NGO staff &amp; leaders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GB" sz="2400" dirty="0"/>
              <a:t>	</a:t>
            </a:r>
            <a:r>
              <a:rPr lang="en-GB" sz="2400" dirty="0" smtClean="0"/>
              <a:t>People-on-the-street-talks</a:t>
            </a:r>
          </a:p>
          <a:p>
            <a:pPr>
              <a:lnSpc>
                <a:spcPct val="130000"/>
              </a:lnSpc>
            </a:pPr>
            <a:r>
              <a:rPr lang="en-GB" sz="2400" dirty="0" smtClean="0"/>
              <a:t>Focus groups / round table (forth coming, fall 2016)</a:t>
            </a:r>
          </a:p>
          <a:p>
            <a:pPr>
              <a:lnSpc>
                <a:spcPct val="130000"/>
              </a:lnSpc>
            </a:pPr>
            <a:r>
              <a:rPr lang="en-GB" sz="2400" dirty="0" smtClean="0"/>
              <a:t>Photo voice study </a:t>
            </a:r>
            <a:r>
              <a:rPr lang="en-GB" sz="2400" dirty="0"/>
              <a:t>(forth coming, fall 2016)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5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67089" y="796338"/>
            <a:ext cx="8763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Big </a:t>
            </a:r>
            <a:r>
              <a:rPr lang="da-DK" sz="3200" dirty="0" err="1" smtClean="0"/>
              <a:t>increase</a:t>
            </a:r>
            <a:r>
              <a:rPr lang="da-DK" sz="3200" dirty="0" smtClean="0"/>
              <a:t> in the </a:t>
            </a:r>
            <a:r>
              <a:rPr lang="da-DK" sz="3200" dirty="0" err="1" smtClean="0"/>
              <a:t>soup</a:t>
            </a:r>
            <a:r>
              <a:rPr lang="da-DK" sz="3200" dirty="0" smtClean="0"/>
              <a:t> line</a:t>
            </a:r>
            <a:endParaRPr lang="da-DK" sz="3200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23891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7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kstfelt 11"/>
          <p:cNvSpPr txBox="1"/>
          <p:nvPr/>
        </p:nvSpPr>
        <p:spPr>
          <a:xfrm>
            <a:off x="253007" y="1783413"/>
            <a:ext cx="8387918" cy="6155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/>
              <a:t>SOUP KITCHEN</a:t>
            </a:r>
          </a:p>
        </p:txBody>
      </p:sp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05296"/>
              </p:ext>
            </p:extLst>
          </p:nvPr>
        </p:nvGraphicFramePr>
        <p:xfrm>
          <a:off x="494897" y="2905956"/>
          <a:ext cx="8296908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3883"/>
                <a:gridCol w="1722555"/>
                <a:gridCol w="2036890"/>
                <a:gridCol w="27535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Spring</a:t>
                      </a:r>
                      <a:r>
                        <a:rPr lang="en-US" sz="2400" b="1" baseline="0" dirty="0" smtClean="0"/>
                        <a:t> periods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 </a:t>
                      </a:r>
                    </a:p>
                    <a:p>
                      <a:pPr algn="ctr"/>
                      <a:r>
                        <a:rPr lang="en-US" sz="2400" b="1" dirty="0" smtClean="0"/>
                        <a:t>Servings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Average </a:t>
                      </a:r>
                    </a:p>
                    <a:p>
                      <a:pPr algn="ctr"/>
                      <a:r>
                        <a:rPr lang="en-US" sz="2400" b="1" dirty="0" smtClean="0"/>
                        <a:t>Servings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% Increase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488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  <a:r>
                        <a:rPr lang="en-GB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(since 2014)</a:t>
                      </a:r>
                      <a:r>
                        <a:rPr lang="da-DK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881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70 %</a:t>
                      </a:r>
                      <a:r>
                        <a:rPr lang="en-GB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(since 2015)</a:t>
                      </a:r>
                      <a:endParaRPr lang="da-DK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109 %</a:t>
                      </a:r>
                      <a:r>
                        <a:rPr lang="en-GB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(since 2014)</a:t>
                      </a:r>
                      <a:r>
                        <a:rPr lang="da-DK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0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7" name="Tekstfelt 6"/>
          <p:cNvSpPr txBox="1"/>
          <p:nvPr/>
        </p:nvSpPr>
        <p:spPr>
          <a:xfrm>
            <a:off x="0" y="-4980"/>
            <a:ext cx="9184657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6709" y="17867"/>
            <a:ext cx="401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spc="300" smtClean="0">
                <a:solidFill>
                  <a:schemeClr val="bg1">
                    <a:lumMod val="85000"/>
                  </a:schemeClr>
                </a:solidFill>
              </a:rPr>
              <a:t>ILISIMATUSARFIK</a:t>
            </a:r>
            <a:endParaRPr lang="da-DK" sz="1400" spc="30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87142"/>
              </p:ext>
            </p:extLst>
          </p:nvPr>
        </p:nvGraphicFramePr>
        <p:xfrm>
          <a:off x="66836" y="6300249"/>
          <a:ext cx="9006151" cy="320040"/>
        </p:xfrm>
        <a:graphic>
          <a:graphicData uri="http://schemas.openxmlformats.org/drawingml/2006/table">
            <a:tbl>
              <a:tblPr/>
              <a:tblGrid>
                <a:gridCol w="900615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a-DK" sz="1000" smtClean="0">
                          <a:latin typeface="Verdana"/>
                          <a:cs typeface="Verdana"/>
                        </a:rPr>
                        <a:t>Dias </a:t>
                      </a:r>
                      <a:fld id="{09F8B71F-A4EA-3F4D-B335-0CAE1278CF6C}" type="slidenum">
                        <a:rPr lang="da-DK" sz="1000" smtClean="0">
                          <a:latin typeface="Verdana"/>
                          <a:cs typeface="Verdana"/>
                        </a:rPr>
                        <a:t>8</a:t>
                      </a:fld>
                      <a:endParaRPr lang="da-DK" sz="10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L101018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3777" y="-257010"/>
            <a:ext cx="11110028" cy="71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Ilisimatusar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028" y="5453563"/>
            <a:ext cx="2381250" cy="1428750"/>
          </a:xfrm>
          <a:prstGeom prst="rect">
            <a:avLst/>
          </a:prstGeom>
          <a:solidFill>
            <a:schemeClr val="bg1">
              <a:alpha val="18000"/>
            </a:schemeClr>
          </a:solidFill>
        </p:spPr>
      </p:pic>
      <p:sp>
        <p:nvSpPr>
          <p:cNvPr id="15" name="Tekstfelt 9"/>
          <p:cNvSpPr txBox="1"/>
          <p:nvPr/>
        </p:nvSpPr>
        <p:spPr>
          <a:xfrm>
            <a:off x="5451914" y="48645"/>
            <a:ext cx="371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of Social Science,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Economy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Journalism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L1010175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" y="-14709"/>
            <a:ext cx="9144000" cy="69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5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Presentation3.pot</Template>
  <TotalTime>1165</TotalTime>
  <Words>667</Words>
  <Application>Microsoft Macintosh PowerPoint</Application>
  <PresentationFormat>On-screen Show (4:3)</PresentationFormat>
  <Paragraphs>174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Presentation3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Steven Arnfjord</dc:creator>
  <cp:lastModifiedBy>Steven Arnfjord</cp:lastModifiedBy>
  <cp:revision>81</cp:revision>
  <dcterms:created xsi:type="dcterms:W3CDTF">2012-07-27T17:45:40Z</dcterms:created>
  <dcterms:modified xsi:type="dcterms:W3CDTF">2016-05-24T00:12:51Z</dcterms:modified>
</cp:coreProperties>
</file>