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0" r:id="rId4"/>
    <p:sldId id="286" r:id="rId5"/>
    <p:sldId id="269" r:id="rId6"/>
    <p:sldId id="262" r:id="rId7"/>
    <p:sldId id="268" r:id="rId8"/>
    <p:sldId id="287" r:id="rId9"/>
    <p:sldId id="278" r:id="rId10"/>
    <p:sldId id="264" r:id="rId11"/>
    <p:sldId id="272" r:id="rId12"/>
    <p:sldId id="288" r:id="rId13"/>
    <p:sldId id="279" r:id="rId14"/>
    <p:sldId id="271" r:id="rId15"/>
    <p:sldId id="281" r:id="rId16"/>
    <p:sldId id="265" r:id="rId17"/>
    <p:sldId id="285" r:id="rId18"/>
    <p:sldId id="282" r:id="rId19"/>
    <p:sldId id="283" r:id="rId20"/>
    <p:sldId id="284" r:id="rId21"/>
  </p:sldIdLst>
  <p:sldSz cx="9144000" cy="6858000" type="screen4x3"/>
  <p:notesSz cx="6669088" cy="97536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37" autoAdjust="0"/>
  </p:normalViewPr>
  <p:slideViewPr>
    <p:cSldViewPr>
      <p:cViewPr varScale="1">
        <p:scale>
          <a:sx n="80" d="100"/>
          <a:sy n="80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2FDC4-3B67-43A9-B7F2-C7477505A19C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6A2A1-749E-4807-9FA0-E2FB93192692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08758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7680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C0E53C8B-F6D2-4940-AA7B-C923415EAE5B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7680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4678B538-F9F3-40F5-8625-4832044006B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47892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Et</a:t>
            </a:r>
            <a:r>
              <a:rPr lang="is-IS" baseline="0" dirty="0" smtClean="0"/>
              <a:t> land </a:t>
            </a:r>
            <a:r>
              <a:rPr lang="is-IS" baseline="0" dirty="0" err="1" smtClean="0"/>
              <a:t>delt</a:t>
            </a:r>
            <a:r>
              <a:rPr lang="is-IS" baseline="0" dirty="0" smtClean="0"/>
              <a:t> op i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parter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r>
              <a:rPr lang="is-IS" baseline="0" dirty="0" smtClean="0"/>
              <a:t>En </a:t>
            </a:r>
            <a:r>
              <a:rPr lang="is-IS" baseline="0" dirty="0" err="1" smtClean="0"/>
              <a:t>hovedstad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næsten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deler</a:t>
            </a:r>
            <a:r>
              <a:rPr lang="is-IS" baseline="0" dirty="0" smtClean="0"/>
              <a:t> af </a:t>
            </a:r>
            <a:r>
              <a:rPr lang="is-IS" baseline="0" dirty="0" err="1" smtClean="0"/>
              <a:t>befolkningen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r>
              <a:rPr lang="is-IS" baseline="0" dirty="0" smtClean="0"/>
              <a:t>Land</a:t>
            </a:r>
          </a:p>
          <a:p>
            <a:pPr marL="170644" indent="-170644">
              <a:buFontTx/>
              <a:buChar char="-"/>
            </a:pPr>
            <a:r>
              <a:rPr lang="is-IS" baseline="0" dirty="0" smtClean="0"/>
              <a:t>I </a:t>
            </a:r>
            <a:r>
              <a:rPr lang="is-IS" baseline="0" dirty="0" err="1" smtClean="0"/>
              <a:t>samfundsdebatten</a:t>
            </a:r>
            <a:r>
              <a:rPr lang="is-IS" baseline="0" dirty="0" smtClean="0"/>
              <a:t> er </a:t>
            </a:r>
            <a:r>
              <a:rPr lang="is-IS" baseline="0" dirty="0" err="1" smtClean="0"/>
              <a:t>denne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opdeling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udbredt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r>
              <a:rPr lang="is-IS" baseline="0" dirty="0" err="1" smtClean="0"/>
              <a:t>Den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institution</a:t>
            </a:r>
            <a:r>
              <a:rPr lang="is-IS" baseline="0" dirty="0" smtClean="0"/>
              <a:t> – Námsmatsstofnun – der </a:t>
            </a:r>
            <a:r>
              <a:rPr lang="is-IS" baseline="0" dirty="0" err="1" smtClean="0"/>
              <a:t>foreligger</a:t>
            </a:r>
            <a:r>
              <a:rPr lang="is-IS" baseline="0" dirty="0" smtClean="0"/>
              <a:t> og </a:t>
            </a:r>
            <a:r>
              <a:rPr lang="is-IS" baseline="0" dirty="0" err="1" smtClean="0"/>
              <a:t>gör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rede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nationale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eksamaner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deler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landet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traditionelt</a:t>
            </a:r>
            <a:r>
              <a:rPr lang="is-IS" baseline="0" dirty="0" smtClean="0"/>
              <a:t> op i </a:t>
            </a:r>
            <a:r>
              <a:rPr lang="is-IS" baseline="0" dirty="0" err="1" smtClean="0"/>
              <a:t>disse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to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parte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eller</a:t>
            </a:r>
            <a:r>
              <a:rPr lang="is-IS" baseline="0" dirty="0" smtClean="0"/>
              <a:t> i </a:t>
            </a:r>
            <a:r>
              <a:rPr lang="is-IS" baseline="0" dirty="0" err="1" smtClean="0"/>
              <a:t>diss</a:t>
            </a:r>
            <a:r>
              <a:rPr lang="is-IS" baseline="0" dirty="0" smtClean="0"/>
              <a:t> 9 </a:t>
            </a:r>
            <a:r>
              <a:rPr lang="is-IS" baseline="0" dirty="0" err="1" smtClean="0"/>
              <a:t>parte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vi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ser</a:t>
            </a:r>
            <a:r>
              <a:rPr lang="is-IS" baseline="0" dirty="0" smtClean="0"/>
              <a:t> her</a:t>
            </a:r>
          </a:p>
          <a:p>
            <a:pPr marL="170644" indent="-170644">
              <a:buFontTx/>
              <a:buChar char="-"/>
            </a:pPr>
            <a:r>
              <a:rPr lang="is-IS" baseline="0" dirty="0" err="1" smtClean="0"/>
              <a:t>Kön</a:t>
            </a:r>
            <a:r>
              <a:rPr lang="is-IS" baseline="0" dirty="0" smtClean="0"/>
              <a:t> er en </a:t>
            </a:r>
            <a:r>
              <a:rPr lang="is-IS" baseline="0" dirty="0" err="1" smtClean="0"/>
              <a:t>anden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variabel</a:t>
            </a:r>
            <a:r>
              <a:rPr lang="is-IS" baseline="0" dirty="0" smtClean="0"/>
              <a:t> sem </a:t>
            </a:r>
            <a:r>
              <a:rPr lang="is-IS" baseline="0" dirty="0" err="1" smtClean="0"/>
              <a:t>göres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rede</a:t>
            </a:r>
            <a:r>
              <a:rPr lang="is-IS" baseline="0" dirty="0" smtClean="0"/>
              <a:t> for</a:t>
            </a:r>
          </a:p>
          <a:p>
            <a:pPr marL="170644" indent="-170644">
              <a:buFontTx/>
              <a:buChar char="-"/>
            </a:pPr>
            <a:r>
              <a:rPr lang="is-IS" baseline="0" dirty="0" err="1" smtClean="0"/>
              <a:t>Den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pædagogiske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forskning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har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ikke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været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sælig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optaget</a:t>
            </a:r>
            <a:r>
              <a:rPr lang="is-IS" baseline="0" dirty="0" smtClean="0"/>
              <a:t> af </a:t>
            </a:r>
            <a:r>
              <a:rPr lang="is-IS" baseline="0" dirty="0" err="1" smtClean="0"/>
              <a:t>elevers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sociale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baggrund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r>
              <a:rPr lang="is-IS" baseline="0" dirty="0" smtClean="0"/>
              <a:t>Ung forsker </a:t>
            </a:r>
            <a:r>
              <a:rPr lang="is-IS" baseline="0" dirty="0" err="1" smtClean="0"/>
              <a:t>taler</a:t>
            </a:r>
            <a:r>
              <a:rPr lang="is-IS" baseline="0" dirty="0" smtClean="0"/>
              <a:t> um </a:t>
            </a:r>
            <a:r>
              <a:rPr lang="is-IS" baseline="0" dirty="0" err="1" smtClean="0"/>
              <a:t>klasse</a:t>
            </a:r>
            <a:r>
              <a:rPr lang="is-IS" baseline="0" dirty="0" smtClean="0"/>
              <a:t>-</a:t>
            </a:r>
            <a:r>
              <a:rPr lang="is-IS" baseline="0" dirty="0" err="1" smtClean="0"/>
              <a:t>fobia</a:t>
            </a:r>
            <a:r>
              <a:rPr lang="is-IS" baseline="0" dirty="0" smtClean="0"/>
              <a:t> i </a:t>
            </a:r>
            <a:r>
              <a:rPr lang="is-IS" baseline="0" dirty="0" err="1" smtClean="0"/>
              <a:t>forskningen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9323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Nye</a:t>
            </a:r>
            <a:r>
              <a:rPr lang="is-IS" dirty="0" smtClean="0"/>
              <a:t> </a:t>
            </a:r>
            <a:r>
              <a:rPr lang="is-IS" dirty="0" err="1" smtClean="0"/>
              <a:t>muligheder</a:t>
            </a:r>
            <a:r>
              <a:rPr lang="is-IS" dirty="0" smtClean="0"/>
              <a:t> i </a:t>
            </a:r>
            <a:r>
              <a:rPr lang="is-IS" dirty="0" err="1" smtClean="0"/>
              <a:t>forskningen</a:t>
            </a:r>
            <a:endParaRPr lang="is-IS" dirty="0" smtClean="0"/>
          </a:p>
          <a:p>
            <a:endParaRPr lang="is-IS" dirty="0" smtClean="0"/>
          </a:p>
          <a:p>
            <a:r>
              <a:rPr lang="is-IS" dirty="0" err="1" smtClean="0"/>
              <a:t>Indikatorer</a:t>
            </a:r>
            <a:r>
              <a:rPr lang="is-IS" dirty="0" smtClean="0"/>
              <a:t> for </a:t>
            </a:r>
            <a:r>
              <a:rPr lang="is-IS" dirty="0" err="1" smtClean="0"/>
              <a:t>milj</a:t>
            </a:r>
            <a:r>
              <a:rPr lang="is-IS" dirty="0" smtClean="0"/>
              <a:t>øbevidsthed: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58329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4890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Jeg</a:t>
            </a:r>
            <a:r>
              <a:rPr lang="is-IS" dirty="0" smtClean="0"/>
              <a:t> </a:t>
            </a:r>
            <a:r>
              <a:rPr lang="is-IS" dirty="0" err="1" smtClean="0"/>
              <a:t>minder</a:t>
            </a:r>
            <a:r>
              <a:rPr lang="is-IS" dirty="0" smtClean="0"/>
              <a:t> </a:t>
            </a:r>
            <a:r>
              <a:rPr lang="is-IS" dirty="0" err="1" smtClean="0"/>
              <a:t>om</a:t>
            </a:r>
            <a:r>
              <a:rPr lang="is-IS" dirty="0" smtClean="0"/>
              <a:t> at </a:t>
            </a:r>
            <a:r>
              <a:rPr lang="is-IS" dirty="0" err="1" smtClean="0"/>
              <a:t>vi</a:t>
            </a:r>
            <a:r>
              <a:rPr lang="is-IS" baseline="0" dirty="0" smtClean="0"/>
              <a:t> er </a:t>
            </a:r>
            <a:r>
              <a:rPr lang="is-IS" baseline="0" dirty="0" err="1" smtClean="0"/>
              <a:t>næsten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kun</a:t>
            </a:r>
            <a:r>
              <a:rPr lang="is-IS" baseline="0" dirty="0" smtClean="0"/>
              <a:t> i </a:t>
            </a:r>
            <a:r>
              <a:rPr lang="is-IS" baseline="0" dirty="0" err="1" smtClean="0"/>
              <a:t>forbindelse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med</a:t>
            </a:r>
            <a:r>
              <a:rPr lang="is-IS" baseline="0" dirty="0" smtClean="0"/>
              <a:t> PISA </a:t>
            </a:r>
            <a:r>
              <a:rPr lang="is-IS" baseline="0" dirty="0" err="1" smtClean="0"/>
              <a:t>unders</a:t>
            </a:r>
            <a:r>
              <a:rPr lang="is-IS" baseline="0" dirty="0" smtClean="0"/>
              <a:t>øgelserne at vi ved noget om forbindelsen imellem social baggrund og andre forhold indenfor uddannelsesforskning.</a:t>
            </a:r>
          </a:p>
          <a:p>
            <a:endParaRPr lang="is-IS" baseline="0" dirty="0" smtClean="0"/>
          </a:p>
          <a:p>
            <a:r>
              <a:rPr lang="is-IS" baseline="0" dirty="0" smtClean="0"/>
              <a:t>Og her </a:t>
            </a:r>
            <a:r>
              <a:rPr lang="is-IS" baseline="0" dirty="0" err="1" smtClean="0"/>
              <a:t>ser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vi</a:t>
            </a:r>
            <a:r>
              <a:rPr lang="is-IS" baseline="0" dirty="0" smtClean="0"/>
              <a:t> forskel </a:t>
            </a:r>
            <a:r>
              <a:rPr lang="is-IS" baseline="0" dirty="0" err="1" smtClean="0"/>
              <a:t>imellen</a:t>
            </a:r>
            <a:r>
              <a:rPr lang="is-IS" baseline="0" dirty="0" smtClean="0"/>
              <a:t> Land og </a:t>
            </a:r>
            <a:r>
              <a:rPr lang="is-IS" baseline="0" dirty="0" err="1" smtClean="0"/>
              <a:t>By</a:t>
            </a:r>
            <a:r>
              <a:rPr lang="is-IS" baseline="0" dirty="0" smtClean="0"/>
              <a:t>: </a:t>
            </a:r>
          </a:p>
          <a:p>
            <a:pPr marL="170644" indent="-170644">
              <a:buFontTx/>
              <a:buChar char="-"/>
            </a:pPr>
            <a:r>
              <a:rPr lang="is-IS" baseline="0" dirty="0" err="1" smtClean="0"/>
              <a:t>Social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baggrund</a:t>
            </a:r>
            <a:r>
              <a:rPr lang="is-IS" baseline="0" dirty="0" smtClean="0"/>
              <a:t>, 		</a:t>
            </a:r>
            <a:r>
              <a:rPr lang="is-IS" baseline="0" dirty="0" err="1" smtClean="0"/>
              <a:t>Byen</a:t>
            </a:r>
            <a:r>
              <a:rPr lang="is-IS" baseline="0" dirty="0" smtClean="0"/>
              <a:t> hø</a:t>
            </a:r>
            <a:r>
              <a:rPr lang="is-IS" baseline="0" dirty="0" err="1" smtClean="0"/>
              <a:t>jere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r>
              <a:rPr lang="is-IS" baseline="0" dirty="0" err="1" smtClean="0"/>
              <a:t>Hemmets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jordiske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goder</a:t>
            </a:r>
            <a:r>
              <a:rPr lang="is-IS" baseline="0" dirty="0" smtClean="0"/>
              <a:t>, 	</a:t>
            </a:r>
            <a:r>
              <a:rPr lang="is-IS" baseline="0" dirty="0" err="1" smtClean="0"/>
              <a:t>Byen</a:t>
            </a:r>
            <a:r>
              <a:rPr lang="is-IS" baseline="0" dirty="0" smtClean="0"/>
              <a:t> hø</a:t>
            </a:r>
            <a:r>
              <a:rPr lang="is-IS" baseline="0" dirty="0" err="1" smtClean="0"/>
              <a:t>jere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r>
              <a:rPr lang="is-IS" baseline="0" dirty="0" err="1" smtClean="0"/>
              <a:t>Uddannelsespraksis</a:t>
            </a:r>
            <a:r>
              <a:rPr lang="is-IS" baseline="0" dirty="0" smtClean="0"/>
              <a:t>		</a:t>
            </a:r>
            <a:r>
              <a:rPr lang="is-IS" baseline="0" dirty="0" err="1" smtClean="0"/>
              <a:t>Landet</a:t>
            </a:r>
            <a:r>
              <a:rPr lang="is-IS" baseline="0" dirty="0" smtClean="0"/>
              <a:t> hø</a:t>
            </a:r>
            <a:r>
              <a:rPr lang="is-IS" baseline="0" dirty="0" err="1" smtClean="0"/>
              <a:t>jere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r>
              <a:rPr lang="is-IS" baseline="0" dirty="0" err="1" smtClean="0"/>
              <a:t>Uddannelsesmæssige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resultater</a:t>
            </a:r>
            <a:r>
              <a:rPr lang="is-IS" baseline="0" dirty="0" smtClean="0"/>
              <a:t>	</a:t>
            </a:r>
            <a:r>
              <a:rPr lang="is-IS" baseline="0" dirty="0" err="1" smtClean="0"/>
              <a:t>Byen</a:t>
            </a:r>
            <a:r>
              <a:rPr lang="is-IS" baseline="0" dirty="0" smtClean="0"/>
              <a:t> hø</a:t>
            </a:r>
            <a:r>
              <a:rPr lang="is-IS" baseline="0" dirty="0" err="1" smtClean="0"/>
              <a:t>jere</a:t>
            </a:r>
            <a:endParaRPr lang="is-IS" baseline="0" dirty="0" smtClean="0"/>
          </a:p>
          <a:p>
            <a:pPr marL="170644" indent="-170644">
              <a:buFontTx/>
              <a:buChar char="-"/>
            </a:pPr>
            <a:r>
              <a:rPr lang="is-IS" dirty="0" err="1" smtClean="0"/>
              <a:t>Ikke</a:t>
            </a:r>
            <a:r>
              <a:rPr lang="is-IS" dirty="0" smtClean="0"/>
              <a:t> </a:t>
            </a:r>
            <a:r>
              <a:rPr lang="is-IS" dirty="0" err="1" smtClean="0"/>
              <a:t>ang</a:t>
            </a:r>
            <a:r>
              <a:rPr lang="is-IS" dirty="0" smtClean="0"/>
              <a:t>ående</a:t>
            </a:r>
            <a:r>
              <a:rPr lang="is-IS" baseline="0" dirty="0" smtClean="0"/>
              <a:t> indikatorer for miljøbevidsthed</a:t>
            </a:r>
            <a:endParaRPr lang="is-IS" dirty="0" smtClean="0"/>
          </a:p>
          <a:p>
            <a:pPr marL="625695" lvl="1" indent="-170644">
              <a:buFontTx/>
              <a:buChar char="-"/>
            </a:pPr>
            <a:r>
              <a:rPr lang="is-IS" dirty="0" err="1" smtClean="0"/>
              <a:t>Undtagen</a:t>
            </a:r>
            <a:r>
              <a:rPr lang="is-IS" dirty="0" smtClean="0"/>
              <a:t> </a:t>
            </a:r>
            <a:r>
              <a:rPr lang="is-IS" dirty="0" err="1" smtClean="0"/>
              <a:t>milj</a:t>
            </a:r>
            <a:r>
              <a:rPr lang="is-IS" dirty="0" smtClean="0"/>
              <a:t>ømæssige bekymringer</a:t>
            </a:r>
          </a:p>
          <a:p>
            <a:pPr marL="170644" indent="-170644">
              <a:buFontTx/>
              <a:buChar char="-"/>
            </a:pPr>
            <a:endParaRPr lang="is-IS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4629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Hvordan</a:t>
            </a:r>
            <a:r>
              <a:rPr lang="is-IS" dirty="0" smtClean="0"/>
              <a:t> skal </a:t>
            </a:r>
            <a:r>
              <a:rPr lang="is-IS" dirty="0" err="1" smtClean="0"/>
              <a:t>det</a:t>
            </a:r>
            <a:r>
              <a:rPr lang="is-IS" dirty="0" smtClean="0"/>
              <a:t> </a:t>
            </a:r>
            <a:r>
              <a:rPr lang="is-IS" dirty="0" err="1" smtClean="0"/>
              <a:t>tolkes</a:t>
            </a:r>
            <a:r>
              <a:rPr lang="is-IS" dirty="0" smtClean="0"/>
              <a:t> at:</a:t>
            </a:r>
          </a:p>
          <a:p>
            <a:pPr marL="227526" indent="-227526">
              <a:buAutoNum type="arabicPeriod"/>
            </a:pPr>
            <a:r>
              <a:rPr lang="is-IS" baseline="0" dirty="0" smtClean="0"/>
              <a:t>Der er </a:t>
            </a:r>
            <a:r>
              <a:rPr lang="is-IS" baseline="0" dirty="0" err="1" smtClean="0"/>
              <a:t>ikke</a:t>
            </a:r>
            <a:r>
              <a:rPr lang="is-IS" baseline="0" dirty="0" smtClean="0"/>
              <a:t> forskel </a:t>
            </a:r>
            <a:r>
              <a:rPr lang="is-IS" baseline="0" dirty="0" err="1" smtClean="0"/>
              <a:t>imellem</a:t>
            </a:r>
            <a:r>
              <a:rPr lang="is-IS" baseline="0" dirty="0" smtClean="0"/>
              <a:t> </a:t>
            </a:r>
            <a:r>
              <a:rPr lang="is-IS" baseline="0" dirty="0" err="1" smtClean="0"/>
              <a:t>Landet</a:t>
            </a:r>
            <a:r>
              <a:rPr lang="is-IS" baseline="0" dirty="0" smtClean="0"/>
              <a:t> og </a:t>
            </a:r>
            <a:r>
              <a:rPr lang="is-IS" baseline="0" dirty="0" err="1" smtClean="0"/>
              <a:t>Hovedstadsregionen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ang</a:t>
            </a:r>
            <a:r>
              <a:rPr lang="is-IS" baseline="0" dirty="0" smtClean="0"/>
              <a:t>ående </a:t>
            </a:r>
          </a:p>
          <a:p>
            <a:pPr marL="682577" lvl="1" indent="-227526">
              <a:buAutoNum type="arabicPeriod"/>
            </a:pPr>
            <a:r>
              <a:rPr lang="is-IS" baseline="0" dirty="0" err="1" smtClean="0"/>
              <a:t>Indikatorer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milj</a:t>
            </a:r>
            <a:r>
              <a:rPr lang="is-IS" i="0" baseline="0" dirty="0" smtClean="0"/>
              <a:t>øbevidsthed: Opmærksomhed på miljømæssige sager/problemer, optimisme til fremtidig udvikling af miljøsager og holdning til miljøbeskyttende foretagender, dvs. </a:t>
            </a:r>
            <a:r>
              <a:rPr lang="is-IS" i="0" baseline="0" dirty="0" err="1" smtClean="0"/>
              <a:t>ansvar</a:t>
            </a:r>
            <a:r>
              <a:rPr lang="is-IS" i="0" baseline="0" dirty="0" smtClean="0"/>
              <a:t> for </a:t>
            </a:r>
            <a:r>
              <a:rPr lang="is-IS" i="0" baseline="0" dirty="0" err="1" smtClean="0"/>
              <a:t>bæredygtig</a:t>
            </a:r>
            <a:r>
              <a:rPr lang="is-IS" i="0" baseline="0" dirty="0" smtClean="0"/>
              <a:t> </a:t>
            </a:r>
            <a:r>
              <a:rPr lang="is-IS" i="0" baseline="0" dirty="0" err="1" smtClean="0"/>
              <a:t>udvikling</a:t>
            </a:r>
            <a:endParaRPr lang="is-IS" i="0" baseline="0" dirty="0" smtClean="0"/>
          </a:p>
          <a:p>
            <a:pPr marL="682577" lvl="1" indent="-227526">
              <a:buAutoNum type="arabicPeriod"/>
            </a:pPr>
            <a:endParaRPr lang="is-IS" i="0" baseline="0" dirty="0" smtClean="0"/>
          </a:p>
          <a:p>
            <a:pPr marL="227526" indent="-227526">
              <a:buAutoNum type="arabicPeriod"/>
            </a:pPr>
            <a:r>
              <a:rPr lang="is-IS" baseline="0" dirty="0" smtClean="0"/>
              <a:t>Það eitthvað annað sem ræður umhverfisvitundinni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47438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Tabel</a:t>
            </a:r>
            <a:r>
              <a:rPr lang="is-IS" baseline="0" dirty="0" smtClean="0"/>
              <a:t> 2: Forskel </a:t>
            </a:r>
            <a:r>
              <a:rPr lang="is-IS" baseline="0" dirty="0" err="1" smtClean="0"/>
              <a:t>imellem</a:t>
            </a:r>
            <a:r>
              <a:rPr lang="is-IS" baseline="0" dirty="0" smtClean="0"/>
              <a:t> ... </a:t>
            </a:r>
            <a:r>
              <a:rPr lang="is-IS" baseline="0" dirty="0" err="1" smtClean="0"/>
              <a:t>har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med</a:t>
            </a:r>
            <a:r>
              <a:rPr lang="is-IS" baseline="0" dirty="0" smtClean="0"/>
              <a:t> </a:t>
            </a:r>
            <a:r>
              <a:rPr lang="is-IS" u="sng" baseline="0" dirty="0" err="1" smtClean="0"/>
              <a:t>forskelen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imellem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Landet</a:t>
            </a:r>
            <a:r>
              <a:rPr lang="is-IS" u="none" baseline="0" dirty="0" smtClean="0"/>
              <a:t> og </a:t>
            </a:r>
            <a:r>
              <a:rPr lang="is-IS" u="none" baseline="0" dirty="0" err="1" smtClean="0"/>
              <a:t>Byen</a:t>
            </a:r>
            <a:r>
              <a:rPr lang="is-IS" u="none" baseline="0" dirty="0" smtClean="0"/>
              <a:t> at </a:t>
            </a:r>
            <a:r>
              <a:rPr lang="is-IS" u="none" baseline="0" dirty="0" err="1" smtClean="0"/>
              <a:t>göre</a:t>
            </a:r>
            <a:r>
              <a:rPr lang="is-IS" u="none" baseline="0" dirty="0" smtClean="0"/>
              <a:t> på </a:t>
            </a:r>
            <a:r>
              <a:rPr lang="is-IS" u="none" baseline="0" dirty="0" err="1" smtClean="0"/>
              <a:t>enkelte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spörgsm</a:t>
            </a:r>
            <a:r>
              <a:rPr lang="is-IS" u="none" baseline="0" dirty="0" smtClean="0"/>
              <a:t>ål af indikatorerne ... </a:t>
            </a:r>
            <a:r>
              <a:rPr lang="is-IS" u="none" baseline="0" dirty="0" err="1" smtClean="0"/>
              <a:t>om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det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viser</a:t>
            </a:r>
            <a:r>
              <a:rPr lang="is-IS" u="none" baseline="0" dirty="0" smtClean="0"/>
              <a:t> sig et </a:t>
            </a:r>
            <a:r>
              <a:rPr lang="is-IS" u="none" baseline="0" dirty="0" err="1" smtClean="0"/>
              <a:t>mönster</a:t>
            </a:r>
            <a:r>
              <a:rPr lang="is-IS" u="none" baseline="0" dirty="0" smtClean="0"/>
              <a:t>, </a:t>
            </a:r>
            <a:r>
              <a:rPr lang="is-IS" u="none" baseline="0" dirty="0" err="1" smtClean="0"/>
              <a:t>fx</a:t>
            </a:r>
            <a:r>
              <a:rPr lang="is-IS" u="none" baseline="0" dirty="0" smtClean="0"/>
              <a:t>. </a:t>
            </a:r>
            <a:r>
              <a:rPr lang="is-IS" u="none" baseline="0" dirty="0" err="1" smtClean="0"/>
              <a:t>om</a:t>
            </a:r>
            <a:r>
              <a:rPr lang="is-IS" u="none" baseline="0" dirty="0" smtClean="0"/>
              <a:t> der er svar </a:t>
            </a:r>
            <a:r>
              <a:rPr lang="is-IS" u="none" baseline="0" dirty="0" err="1" smtClean="0"/>
              <a:t>om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de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samme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ting</a:t>
            </a:r>
            <a:r>
              <a:rPr lang="is-IS" u="none" baseline="0" dirty="0" smtClean="0"/>
              <a:t> der er </a:t>
            </a:r>
            <a:r>
              <a:rPr lang="is-IS" u="none" baseline="0" dirty="0" err="1" smtClean="0"/>
              <a:t>signifikante</a:t>
            </a:r>
            <a:r>
              <a:rPr lang="is-IS" u="none" baseline="0" dirty="0" smtClean="0"/>
              <a:t>. </a:t>
            </a:r>
            <a:r>
              <a:rPr lang="is-IS" u="none" baseline="0" dirty="0" err="1" smtClean="0"/>
              <a:t>Det</a:t>
            </a:r>
            <a:r>
              <a:rPr lang="is-IS" u="none" baseline="0" dirty="0" smtClean="0"/>
              <a:t> er </a:t>
            </a:r>
            <a:r>
              <a:rPr lang="is-IS" u="none" baseline="0" dirty="0" err="1" smtClean="0"/>
              <a:t>ikke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én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bestemt</a:t>
            </a:r>
            <a:r>
              <a:rPr lang="is-IS" u="none" baseline="0" dirty="0" smtClean="0"/>
              <a:t> faktor der gør sig </a:t>
            </a:r>
            <a:r>
              <a:rPr lang="is-IS" u="none" baseline="0" dirty="0" err="1" smtClean="0"/>
              <a:t>mere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gældende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end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andre</a:t>
            </a:r>
            <a:r>
              <a:rPr lang="is-IS" u="none" baseline="0" dirty="0" smtClean="0"/>
              <a:t>: der er </a:t>
            </a:r>
            <a:r>
              <a:rPr lang="is-IS" u="none" baseline="0" dirty="0" err="1" smtClean="0"/>
              <a:t>ikke</a:t>
            </a:r>
            <a:r>
              <a:rPr lang="is-IS" u="none" baseline="0" dirty="0" smtClean="0"/>
              <a:t> forskel </a:t>
            </a:r>
            <a:r>
              <a:rPr lang="is-IS" u="none" baseline="0" dirty="0" err="1" smtClean="0"/>
              <a:t>imellem</a:t>
            </a:r>
            <a:r>
              <a:rPr lang="is-IS" u="none" baseline="0" dirty="0" smtClean="0"/>
              <a:t> Land og </a:t>
            </a:r>
            <a:r>
              <a:rPr lang="is-IS" u="none" baseline="0" dirty="0" err="1" smtClean="0"/>
              <a:t>By</a:t>
            </a:r>
            <a:r>
              <a:rPr lang="is-IS" u="none" baseline="0" dirty="0" smtClean="0"/>
              <a:t> på </a:t>
            </a:r>
            <a:r>
              <a:rPr lang="is-IS" u="none" baseline="0" dirty="0" err="1" smtClean="0"/>
              <a:t>én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bestemt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milj</a:t>
            </a:r>
            <a:r>
              <a:rPr lang="is-IS" u="none" baseline="0" dirty="0" smtClean="0"/>
              <a:t>øsag udover andre. </a:t>
            </a:r>
            <a:r>
              <a:rPr lang="is-IS" u="none" baseline="0" dirty="0" err="1" smtClean="0"/>
              <a:t>Kun</a:t>
            </a:r>
            <a:r>
              <a:rPr lang="is-IS" u="none" baseline="0" dirty="0" smtClean="0"/>
              <a:t> „</a:t>
            </a:r>
            <a:r>
              <a:rPr lang="is-IS" u="none" baseline="0" dirty="0" err="1" smtClean="0"/>
              <a:t>luftforurening</a:t>
            </a:r>
            <a:r>
              <a:rPr lang="is-IS" u="none" baseline="0" dirty="0" smtClean="0"/>
              <a:t>“ er </a:t>
            </a:r>
            <a:r>
              <a:rPr lang="is-IS" u="none" baseline="0" dirty="0" err="1" smtClean="0"/>
              <a:t>signifikant</a:t>
            </a:r>
            <a:r>
              <a:rPr lang="is-IS" u="none" baseline="0" dirty="0" smtClean="0"/>
              <a:t> 2 </a:t>
            </a:r>
            <a:r>
              <a:rPr lang="is-IS" u="none" baseline="0" dirty="0" err="1" smtClean="0"/>
              <a:t>gange</a:t>
            </a:r>
            <a:r>
              <a:rPr lang="is-IS" u="none" baseline="0" dirty="0" smtClean="0"/>
              <a:t>, men </a:t>
            </a:r>
            <a:r>
              <a:rPr lang="is-IS" u="none" baseline="0" dirty="0" err="1" smtClean="0"/>
              <a:t>den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bliver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spurgt</a:t>
            </a:r>
            <a:r>
              <a:rPr lang="is-IS" u="none" baseline="0" dirty="0" smtClean="0"/>
              <a:t> </a:t>
            </a:r>
            <a:r>
              <a:rPr lang="is-IS" u="none" baseline="0" dirty="0" err="1" smtClean="0"/>
              <a:t>om</a:t>
            </a:r>
            <a:r>
              <a:rPr lang="is-IS" u="none" baseline="0" dirty="0" smtClean="0"/>
              <a:t> 4 </a:t>
            </a:r>
            <a:r>
              <a:rPr lang="is-IS" u="none" baseline="0" dirty="0" err="1" smtClean="0"/>
              <a:t>gange</a:t>
            </a:r>
            <a:r>
              <a:rPr lang="is-IS" u="none" baseline="0" dirty="0" smtClean="0"/>
              <a:t>.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8474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err="1" smtClean="0"/>
              <a:t>Piger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melder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om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mindre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opmærksomhed</a:t>
            </a:r>
            <a:r>
              <a:rPr lang="is-IS" baseline="0" dirty="0" smtClean="0"/>
              <a:t> på / </a:t>
            </a:r>
            <a:r>
              <a:rPr lang="is-IS" baseline="0" dirty="0" err="1" smtClean="0"/>
              <a:t>kundskab</a:t>
            </a:r>
            <a:r>
              <a:rPr lang="is-IS" baseline="0" dirty="0" smtClean="0"/>
              <a:t> til </a:t>
            </a:r>
            <a:r>
              <a:rPr lang="is-IS" baseline="0" dirty="0" err="1" smtClean="0"/>
              <a:t>milj</a:t>
            </a:r>
            <a:r>
              <a:rPr lang="is-IS" baseline="0" dirty="0" smtClean="0"/>
              <a:t>øsager og de melder mere ansvarsful holdning til bæredygting udvikling end drenge.</a:t>
            </a:r>
          </a:p>
          <a:p>
            <a:r>
              <a:rPr lang="is-IS" baseline="0" dirty="0" err="1" smtClean="0"/>
              <a:t>Drenge</a:t>
            </a:r>
            <a:r>
              <a:rPr lang="is-IS" baseline="0" dirty="0" smtClean="0"/>
              <a:t> er </a:t>
            </a:r>
            <a:r>
              <a:rPr lang="is-IS" baseline="0" dirty="0" err="1" smtClean="0"/>
              <a:t>mere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optimistiske</a:t>
            </a:r>
            <a:r>
              <a:rPr lang="is-IS" baseline="0" dirty="0" smtClean="0"/>
              <a:t> og </a:t>
            </a:r>
            <a:r>
              <a:rPr lang="is-IS" baseline="0" dirty="0" err="1" smtClean="0"/>
              <a:t>mindre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bekymret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overfor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milj</a:t>
            </a:r>
            <a:r>
              <a:rPr lang="is-IS" baseline="0" dirty="0" smtClean="0"/>
              <a:t>øets udvikning i de kommende årtier. </a:t>
            </a:r>
          </a:p>
          <a:p>
            <a:endParaRPr lang="is-IS" baseline="0" dirty="0" smtClean="0"/>
          </a:p>
          <a:p>
            <a:r>
              <a:rPr lang="is-IS" baseline="0" dirty="0" err="1" smtClean="0"/>
              <a:t>Eftersom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den</a:t>
            </a:r>
            <a:r>
              <a:rPr lang="is-IS" baseline="0" dirty="0" smtClean="0"/>
              <a:t> ø</a:t>
            </a:r>
            <a:r>
              <a:rPr lang="is-IS" baseline="0" dirty="0" err="1" smtClean="0"/>
              <a:t>konomiske</a:t>
            </a:r>
            <a:r>
              <a:rPr lang="is-IS" baseline="0" dirty="0" smtClean="0"/>
              <a:t>- </a:t>
            </a:r>
            <a:r>
              <a:rPr lang="is-IS" baseline="0" dirty="0" err="1" smtClean="0"/>
              <a:t>sociale</a:t>
            </a:r>
            <a:r>
              <a:rPr lang="is-IS" baseline="0" dirty="0" smtClean="0"/>
              <a:t> og </a:t>
            </a:r>
            <a:r>
              <a:rPr lang="is-IS" baseline="0" dirty="0" err="1" smtClean="0"/>
              <a:t>kulturele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status</a:t>
            </a:r>
            <a:r>
              <a:rPr lang="is-IS" baseline="0" dirty="0" smtClean="0"/>
              <a:t> af </a:t>
            </a:r>
            <a:r>
              <a:rPr lang="is-IS" baseline="0" dirty="0" err="1" smtClean="0"/>
              <a:t>eleverne</a:t>
            </a:r>
            <a:r>
              <a:rPr lang="is-IS" baseline="0" dirty="0" smtClean="0"/>
              <a:t> er hø</a:t>
            </a:r>
            <a:r>
              <a:rPr lang="is-IS" baseline="0" dirty="0" err="1" smtClean="0"/>
              <a:t>jere</a:t>
            </a:r>
            <a:r>
              <a:rPr lang="is-IS" baseline="0" dirty="0" smtClean="0"/>
              <a:t>, </a:t>
            </a:r>
            <a:r>
              <a:rPr lang="is-IS" baseline="0" dirty="0" err="1" smtClean="0"/>
              <a:t>detso</a:t>
            </a:r>
            <a:r>
              <a:rPr lang="is-IS" baseline="0" dirty="0" smtClean="0"/>
              <a:t> meldes der </a:t>
            </a:r>
            <a:r>
              <a:rPr lang="is-IS" baseline="0" dirty="0" err="1" smtClean="0"/>
              <a:t>om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st</a:t>
            </a:r>
            <a:r>
              <a:rPr lang="is-IS" baseline="0" dirty="0" smtClean="0"/>
              <a:t>ørre opmærksomhed over miljøsager og større ansvar overfor bæredygtig udvikling. </a:t>
            </a:r>
            <a:r>
              <a:rPr lang="is-IS" baseline="0" dirty="0" err="1" smtClean="0"/>
              <a:t>Husk</a:t>
            </a:r>
            <a:r>
              <a:rPr lang="is-IS" baseline="0" dirty="0" smtClean="0"/>
              <a:t> at </a:t>
            </a:r>
            <a:r>
              <a:rPr lang="is-IS" baseline="0" dirty="0" err="1" smtClean="0"/>
              <a:t>begge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indikatorer</a:t>
            </a:r>
            <a:r>
              <a:rPr lang="is-IS" baseline="0" dirty="0" smtClean="0"/>
              <a:t> er </a:t>
            </a:r>
            <a:r>
              <a:rPr lang="is-IS" baseline="0" dirty="0" err="1" smtClean="0"/>
              <a:t>lave</a:t>
            </a:r>
            <a:r>
              <a:rPr lang="is-IS" baseline="0" dirty="0" smtClean="0"/>
              <a:t> for Island i forhold til </a:t>
            </a:r>
            <a:r>
              <a:rPr lang="is-IS" baseline="0" dirty="0" err="1" smtClean="0"/>
              <a:t>andre</a:t>
            </a:r>
            <a:r>
              <a:rPr lang="is-IS" baseline="0" dirty="0" smtClean="0"/>
              <a:t> OECD land og at </a:t>
            </a:r>
            <a:r>
              <a:rPr lang="is-IS" baseline="0" dirty="0" err="1" smtClean="0"/>
              <a:t>korrelationen</a:t>
            </a:r>
            <a:r>
              <a:rPr lang="is-IS" baseline="0" dirty="0" smtClean="0"/>
              <a:t> er </a:t>
            </a:r>
            <a:r>
              <a:rPr lang="is-IS" baseline="0" dirty="0" err="1" smtClean="0"/>
              <a:t>svag</a:t>
            </a:r>
            <a:r>
              <a:rPr lang="is-IS" baseline="0" dirty="0" smtClean="0"/>
              <a:t>.</a:t>
            </a:r>
          </a:p>
          <a:p>
            <a:endParaRPr lang="is-IS" baseline="0" dirty="0" smtClean="0"/>
          </a:p>
          <a:p>
            <a:r>
              <a:rPr lang="is-IS" baseline="0" dirty="0" err="1" smtClean="0"/>
              <a:t>Hjemmets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materielle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goder</a:t>
            </a:r>
            <a:r>
              <a:rPr lang="is-IS" baseline="0" dirty="0" smtClean="0"/>
              <a:t> er på </a:t>
            </a:r>
            <a:r>
              <a:rPr lang="is-IS" baseline="0" dirty="0" err="1" smtClean="0"/>
              <a:t>samme</a:t>
            </a:r>
            <a:r>
              <a:rPr lang="is-IS" baseline="0" dirty="0" smtClean="0"/>
              <a:t> (</a:t>
            </a:r>
            <a:r>
              <a:rPr lang="is-IS" baseline="0" dirty="0" err="1" smtClean="0"/>
              <a:t>svage</a:t>
            </a:r>
            <a:r>
              <a:rPr lang="is-IS" baseline="0" dirty="0" smtClean="0"/>
              <a:t>) </a:t>
            </a:r>
            <a:r>
              <a:rPr lang="is-IS" baseline="0" dirty="0" err="1" smtClean="0"/>
              <a:t>vis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forbundet</a:t>
            </a:r>
            <a:r>
              <a:rPr lang="is-IS" baseline="0" dirty="0" smtClean="0"/>
              <a:t> til </a:t>
            </a:r>
            <a:r>
              <a:rPr lang="is-IS" baseline="0" dirty="0" err="1" smtClean="0"/>
              <a:t>opmærksomhed</a:t>
            </a:r>
            <a:r>
              <a:rPr lang="is-IS" baseline="0" dirty="0" smtClean="0"/>
              <a:t> på </a:t>
            </a:r>
            <a:r>
              <a:rPr lang="is-IS" baseline="0" dirty="0" err="1" smtClean="0"/>
              <a:t>milj</a:t>
            </a:r>
            <a:r>
              <a:rPr lang="is-IS" baseline="0" dirty="0" smtClean="0"/>
              <a:t>øsager. Der er </a:t>
            </a:r>
            <a:r>
              <a:rPr lang="is-IS" baseline="0" dirty="0" err="1" smtClean="0"/>
              <a:t>ingen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stærk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forklaringspotentale</a:t>
            </a:r>
            <a:r>
              <a:rPr lang="is-IS" baseline="0" dirty="0" smtClean="0"/>
              <a:t> i </a:t>
            </a:r>
            <a:r>
              <a:rPr lang="is-IS" baseline="0" dirty="0" err="1" smtClean="0"/>
              <a:t>den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forbindelse</a:t>
            </a:r>
            <a:r>
              <a:rPr lang="is-IS" baseline="0" dirty="0" smtClean="0"/>
              <a:t>.</a:t>
            </a:r>
          </a:p>
          <a:p>
            <a:endParaRPr lang="is-IS" baseline="0" dirty="0" smtClean="0"/>
          </a:p>
          <a:p>
            <a:r>
              <a:rPr lang="is-IS" baseline="0" dirty="0" err="1" smtClean="0"/>
              <a:t>Naturfagets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didaktik</a:t>
            </a:r>
            <a:r>
              <a:rPr lang="is-IS" baseline="0" dirty="0" smtClean="0"/>
              <a:t> (SCAPPLY) er </a:t>
            </a:r>
            <a:r>
              <a:rPr lang="is-IS" baseline="0" dirty="0" err="1" smtClean="0"/>
              <a:t>forbundet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med</a:t>
            </a:r>
            <a:r>
              <a:rPr lang="is-IS" baseline="0" dirty="0" smtClean="0"/>
              <a:t> bå</a:t>
            </a:r>
            <a:r>
              <a:rPr lang="is-IS" baseline="0" dirty="0" err="1" smtClean="0"/>
              <a:t>de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opmærksomheden</a:t>
            </a:r>
            <a:r>
              <a:rPr lang="is-IS" baseline="0" dirty="0" smtClean="0"/>
              <a:t> på </a:t>
            </a:r>
            <a:r>
              <a:rPr lang="is-IS" baseline="0" dirty="0" err="1" smtClean="0"/>
              <a:t>milj</a:t>
            </a:r>
            <a:r>
              <a:rPr lang="is-IS" baseline="0" dirty="0" smtClean="0"/>
              <a:t>øsager og ansvar for bæredygtig udvikling. </a:t>
            </a:r>
            <a:r>
              <a:rPr lang="is-IS" baseline="0" dirty="0" err="1" smtClean="0"/>
              <a:t>Elevernes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bud</a:t>
            </a:r>
            <a:r>
              <a:rPr lang="is-IS" baseline="0" dirty="0" smtClean="0"/>
              <a:t> på i hvor </a:t>
            </a:r>
            <a:r>
              <a:rPr lang="is-IS" baseline="0" dirty="0" err="1" smtClean="0"/>
              <a:t>stort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omfanget</a:t>
            </a:r>
            <a:r>
              <a:rPr lang="is-IS" baseline="0" dirty="0" smtClean="0"/>
              <a:t> af </a:t>
            </a:r>
            <a:r>
              <a:rPr lang="is-IS" baseline="0" dirty="0" err="1" smtClean="0"/>
              <a:t>elev</a:t>
            </a:r>
            <a:r>
              <a:rPr lang="is-IS" baseline="0" dirty="0" smtClean="0"/>
              <a:t>-</a:t>
            </a:r>
            <a:r>
              <a:rPr lang="is-IS" baseline="0" dirty="0" err="1" smtClean="0"/>
              <a:t>interaktion</a:t>
            </a:r>
            <a:r>
              <a:rPr lang="is-IS" baseline="0" dirty="0" smtClean="0"/>
              <a:t> er, </a:t>
            </a:r>
            <a:r>
              <a:rPr lang="is-IS" baseline="0" dirty="0" err="1" smtClean="0"/>
              <a:t>har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de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samme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forbindelser</a:t>
            </a:r>
            <a:r>
              <a:rPr lang="is-IS" baseline="0" dirty="0" smtClean="0"/>
              <a:t> til </a:t>
            </a:r>
            <a:r>
              <a:rPr lang="is-IS" baseline="0" dirty="0" err="1" smtClean="0"/>
              <a:t>Opmærksomheden</a:t>
            </a:r>
            <a:r>
              <a:rPr lang="is-IS" baseline="0" dirty="0" smtClean="0"/>
              <a:t> (ENVAWARE) og </a:t>
            </a:r>
            <a:r>
              <a:rPr lang="is-IS" baseline="0" dirty="0" err="1" smtClean="0"/>
              <a:t>ansvarsfulhed</a:t>
            </a:r>
            <a:r>
              <a:rPr lang="is-IS" baseline="0" dirty="0" smtClean="0"/>
              <a:t> (RESPDEV). </a:t>
            </a:r>
            <a:r>
              <a:rPr lang="is-IS" baseline="0" dirty="0" err="1" smtClean="0"/>
              <a:t>Derimod</a:t>
            </a:r>
            <a:r>
              <a:rPr lang="is-IS" baseline="0" dirty="0" smtClean="0"/>
              <a:t> </a:t>
            </a:r>
            <a:r>
              <a:rPr lang="is-IS" baseline="0" dirty="0" err="1" smtClean="0"/>
              <a:t>har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sk</a:t>
            </a:r>
            <a:r>
              <a:rPr lang="is-IS" baseline="0" dirty="0" smtClean="0"/>
              <a:t>ønnet for hvor vidt de har lov til at studere selv i naturfaget ingen sammenhæng med miljømæssige holdninger.</a:t>
            </a:r>
          </a:p>
          <a:p>
            <a:endParaRPr lang="is-IS" baseline="0" dirty="0" smtClean="0"/>
          </a:p>
          <a:p>
            <a:r>
              <a:rPr lang="is-IS" baseline="0" dirty="0" smtClean="0"/>
              <a:t>Der </a:t>
            </a:r>
            <a:r>
              <a:rPr lang="is-IS" baseline="0" dirty="0" err="1" smtClean="0"/>
              <a:t>den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st</a:t>
            </a:r>
            <a:r>
              <a:rPr lang="is-IS" baseline="0" dirty="0" smtClean="0"/>
              <a:t>ørste sammenhæng imellem karakter i naturfag på nationaleksamen i 10. </a:t>
            </a:r>
            <a:r>
              <a:rPr lang="is-IS" baseline="0" dirty="0" err="1" smtClean="0"/>
              <a:t>klasse</a:t>
            </a:r>
            <a:r>
              <a:rPr lang="is-IS" baseline="0" dirty="0" smtClean="0"/>
              <a:t> og </a:t>
            </a:r>
            <a:r>
              <a:rPr lang="is-IS" baseline="0" dirty="0" err="1" smtClean="0"/>
              <a:t>indikatorene</a:t>
            </a:r>
            <a:r>
              <a:rPr lang="is-IS" baseline="0" dirty="0" smtClean="0"/>
              <a:t> for </a:t>
            </a:r>
            <a:r>
              <a:rPr lang="is-IS" baseline="0" dirty="0" err="1" smtClean="0"/>
              <a:t>Opmærksomhed</a:t>
            </a:r>
            <a:r>
              <a:rPr lang="is-IS" baseline="0" dirty="0" smtClean="0"/>
              <a:t> på </a:t>
            </a:r>
            <a:r>
              <a:rPr lang="is-IS" baseline="0" dirty="0" err="1" smtClean="0"/>
              <a:t>milj</a:t>
            </a:r>
            <a:r>
              <a:rPr lang="is-IS" baseline="0" dirty="0" smtClean="0"/>
              <a:t>øsager og ansvarsfuld holdning (RESPDEV), muligvis også for mindre bekymringer.  </a:t>
            </a:r>
          </a:p>
          <a:p>
            <a:endParaRPr lang="is-IS" baseline="0" dirty="0" smtClean="0"/>
          </a:p>
          <a:p>
            <a:r>
              <a:rPr lang="is-IS" baseline="0" dirty="0" err="1" smtClean="0"/>
              <a:t>Diskussioner</a:t>
            </a:r>
            <a:r>
              <a:rPr lang="is-IS" baseline="0" dirty="0" smtClean="0"/>
              <a:t>?</a:t>
            </a:r>
          </a:p>
          <a:p>
            <a:endParaRPr lang="is-IS" baseline="0" dirty="0" smtClean="0"/>
          </a:p>
          <a:p>
            <a:endParaRPr lang="is-IS" baseline="0" dirty="0" smtClean="0"/>
          </a:p>
          <a:p>
            <a:r>
              <a:rPr lang="is-IS" dirty="0" smtClean="0"/>
              <a:t>Er </a:t>
            </a:r>
            <a:r>
              <a:rPr lang="is-IS" dirty="0" err="1" smtClean="0"/>
              <a:t>det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selve</a:t>
            </a:r>
            <a:r>
              <a:rPr lang="is-IS" baseline="0" dirty="0" smtClean="0"/>
              <a:t> </a:t>
            </a:r>
            <a:r>
              <a:rPr lang="is-IS" baseline="0" dirty="0" err="1" smtClean="0"/>
              <a:t>beboelsens</a:t>
            </a:r>
            <a:r>
              <a:rPr lang="is-IS" baseline="0" dirty="0" smtClean="0"/>
              <a:t> </a:t>
            </a:r>
            <a:r>
              <a:rPr lang="is-IS" baseline="0" dirty="0" err="1" smtClean="0"/>
              <a:t>tæthed</a:t>
            </a:r>
            <a:r>
              <a:rPr lang="is-IS" baseline="0" dirty="0" smtClean="0"/>
              <a:t> der </a:t>
            </a:r>
            <a:r>
              <a:rPr lang="is-IS" baseline="0" dirty="0" err="1" smtClean="0"/>
              <a:t>forklarer</a:t>
            </a:r>
            <a:r>
              <a:rPr lang="is-IS" baseline="0" dirty="0" smtClean="0"/>
              <a:t> </a:t>
            </a:r>
            <a:r>
              <a:rPr lang="is-IS" baseline="0" dirty="0" err="1" smtClean="0"/>
              <a:t>forskelling</a:t>
            </a:r>
            <a:r>
              <a:rPr lang="is-IS" baseline="0" dirty="0" smtClean="0"/>
              <a:t> </a:t>
            </a:r>
            <a:r>
              <a:rPr lang="is-IS" baseline="0" dirty="0" err="1" smtClean="0"/>
              <a:t>milj</a:t>
            </a:r>
            <a:r>
              <a:rPr lang="is-IS" baseline="0" dirty="0" smtClean="0"/>
              <a:t>øbevidsthed?</a:t>
            </a:r>
            <a:endParaRPr lang="is-IS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61273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14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4802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538-F9F3-40F5-8625-4832044006B7}" type="slidenum">
              <a:rPr lang="is-IS" smtClean="0"/>
              <a:t>19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8304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5880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622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1691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2210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116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2830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2319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643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9974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8368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555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9236-86F8-4835-AA1A-F3F60568466E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D374-159E-4EC1-BF92-9263EA763027}" type="slidenum">
              <a:rPr lang="is-IS" smtClean="0"/>
              <a:t>‹nr.›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885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s-IS" dirty="0" err="1" smtClean="0"/>
              <a:t>Miljöbevisthed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100" i="1" dirty="0" err="1"/>
              <a:t>Forbindelsen</a:t>
            </a:r>
            <a:r>
              <a:rPr lang="is-IS" sz="3100" i="1" dirty="0"/>
              <a:t> </a:t>
            </a:r>
            <a:r>
              <a:rPr lang="is-IS" sz="3100" i="1" dirty="0" err="1"/>
              <a:t>imellem</a:t>
            </a:r>
            <a:r>
              <a:rPr lang="is-IS" sz="3100" i="1" dirty="0"/>
              <a:t> </a:t>
            </a:r>
            <a:r>
              <a:rPr lang="is-IS" sz="3100" i="1" dirty="0" err="1"/>
              <a:t>miljöbevidsthed</a:t>
            </a:r>
            <a:r>
              <a:rPr lang="is-IS" sz="3100" i="1" dirty="0"/>
              <a:t> og </a:t>
            </a:r>
            <a:r>
              <a:rPr lang="is-IS" sz="3100" i="1" dirty="0" err="1"/>
              <a:t>eksamensresultater</a:t>
            </a:r>
            <a:r>
              <a:rPr lang="is-IS" sz="3100" i="1" dirty="0"/>
              <a:t> </a:t>
            </a:r>
            <a:r>
              <a:rPr lang="is-IS" sz="3100" i="1" dirty="0" err="1"/>
              <a:t>blandt</a:t>
            </a:r>
            <a:r>
              <a:rPr lang="is-IS" sz="3100" i="1" dirty="0"/>
              <a:t> </a:t>
            </a:r>
            <a:r>
              <a:rPr lang="is-IS" sz="3100" i="1" dirty="0" err="1"/>
              <a:t>unge</a:t>
            </a:r>
            <a:r>
              <a:rPr lang="is-IS" sz="3100" i="1" dirty="0"/>
              <a:t> i </a:t>
            </a:r>
            <a:r>
              <a:rPr lang="is-IS" sz="3100" i="1" dirty="0" err="1"/>
              <a:t>landdistrikterne</a:t>
            </a:r>
            <a:r>
              <a:rPr lang="is-IS" sz="3100" i="1" dirty="0"/>
              <a:t> i Island</a:t>
            </a:r>
            <a:endParaRPr lang="is-I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Þorlákur Axel Jónsson</a:t>
            </a:r>
          </a:p>
          <a:p>
            <a:r>
              <a:rPr lang="is-IS" dirty="0" smtClean="0"/>
              <a:t>Brynhildur Bjarnadóttir</a:t>
            </a:r>
          </a:p>
          <a:p>
            <a:r>
              <a:rPr lang="is-IS" dirty="0" smtClean="0"/>
              <a:t>Háskólinn </a:t>
            </a:r>
            <a:r>
              <a:rPr lang="is-IS" smtClean="0"/>
              <a:t>á Akureyri 2014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9477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Implikationer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err="1" smtClean="0"/>
              <a:t>Generelt</a:t>
            </a:r>
            <a:r>
              <a:rPr lang="is-IS" dirty="0" smtClean="0"/>
              <a:t> er der forskel </a:t>
            </a:r>
            <a:r>
              <a:rPr lang="is-IS" dirty="0" err="1" smtClean="0"/>
              <a:t>imellem</a:t>
            </a:r>
            <a:r>
              <a:rPr lang="is-IS" dirty="0" smtClean="0"/>
              <a:t> </a:t>
            </a:r>
            <a:r>
              <a:rPr lang="is-IS" dirty="0" err="1" smtClean="0"/>
              <a:t>Landet</a:t>
            </a:r>
            <a:r>
              <a:rPr lang="is-IS" dirty="0" smtClean="0"/>
              <a:t> og </a:t>
            </a:r>
            <a:r>
              <a:rPr lang="is-IS" dirty="0" err="1" smtClean="0"/>
              <a:t>Hovedstadsregionen</a:t>
            </a:r>
            <a:r>
              <a:rPr lang="is-IS" dirty="0" smtClean="0"/>
              <a:t> </a:t>
            </a:r>
            <a:r>
              <a:rPr lang="is-IS" dirty="0" err="1" smtClean="0"/>
              <a:t>ang</a:t>
            </a:r>
            <a:r>
              <a:rPr lang="is-IS" dirty="0" smtClean="0"/>
              <a:t>ående; </a:t>
            </a:r>
          </a:p>
          <a:p>
            <a:pPr lvl="1"/>
            <a:r>
              <a:rPr lang="is-IS" dirty="0" err="1" smtClean="0"/>
              <a:t>elevenes</a:t>
            </a:r>
            <a:r>
              <a:rPr lang="is-IS" dirty="0" smtClean="0"/>
              <a:t> </a:t>
            </a:r>
            <a:r>
              <a:rPr lang="is-IS" dirty="0" err="1" smtClean="0"/>
              <a:t>sociale</a:t>
            </a:r>
            <a:r>
              <a:rPr lang="is-IS" dirty="0" smtClean="0"/>
              <a:t> </a:t>
            </a:r>
            <a:r>
              <a:rPr lang="is-IS" dirty="0" err="1" smtClean="0"/>
              <a:t>baggrund</a:t>
            </a:r>
            <a:endParaRPr lang="is-IS" dirty="0" smtClean="0"/>
          </a:p>
          <a:p>
            <a:pPr lvl="1"/>
            <a:r>
              <a:rPr lang="is-IS" dirty="0" err="1" smtClean="0"/>
              <a:t>hjemmets</a:t>
            </a:r>
            <a:r>
              <a:rPr lang="is-IS" dirty="0" smtClean="0"/>
              <a:t> </a:t>
            </a:r>
            <a:r>
              <a:rPr lang="is-IS" dirty="0" err="1" smtClean="0"/>
              <a:t>jordiske</a:t>
            </a:r>
            <a:r>
              <a:rPr lang="is-IS" dirty="0" smtClean="0"/>
              <a:t> </a:t>
            </a:r>
            <a:r>
              <a:rPr lang="is-IS" dirty="0" err="1" smtClean="0"/>
              <a:t>goder</a:t>
            </a:r>
            <a:endParaRPr lang="is-IS" dirty="0" smtClean="0"/>
          </a:p>
          <a:p>
            <a:pPr lvl="1"/>
            <a:r>
              <a:rPr lang="is-IS" dirty="0" err="1"/>
              <a:t>n</a:t>
            </a:r>
            <a:r>
              <a:rPr lang="is-IS" dirty="0" err="1" smtClean="0"/>
              <a:t>aturfagets</a:t>
            </a:r>
            <a:r>
              <a:rPr lang="is-IS" dirty="0" smtClean="0"/>
              <a:t> </a:t>
            </a:r>
            <a:r>
              <a:rPr lang="is-IS" dirty="0" err="1" smtClean="0"/>
              <a:t>didaktik</a:t>
            </a:r>
            <a:endParaRPr lang="is-IS" dirty="0" smtClean="0"/>
          </a:p>
          <a:p>
            <a:pPr lvl="1"/>
            <a:r>
              <a:rPr lang="is-IS" dirty="0" err="1" smtClean="0"/>
              <a:t>skolegangens</a:t>
            </a:r>
            <a:r>
              <a:rPr lang="is-IS" dirty="0" smtClean="0"/>
              <a:t> </a:t>
            </a:r>
            <a:r>
              <a:rPr lang="is-IS" dirty="0" err="1" smtClean="0"/>
              <a:t>resultater</a:t>
            </a:r>
            <a:r>
              <a:rPr lang="is-IS" dirty="0"/>
              <a:t> </a:t>
            </a:r>
            <a:r>
              <a:rPr lang="is-IS" dirty="0" smtClean="0"/>
              <a:t>(karakter) i </a:t>
            </a:r>
            <a:r>
              <a:rPr lang="is-IS" dirty="0" err="1" smtClean="0"/>
              <a:t>alle</a:t>
            </a:r>
            <a:r>
              <a:rPr lang="is-IS" dirty="0" smtClean="0"/>
              <a:t> fag</a:t>
            </a:r>
          </a:p>
          <a:p>
            <a:pPr lvl="1"/>
            <a:r>
              <a:rPr lang="is-IS" dirty="0" smtClean="0"/>
              <a:t>Men </a:t>
            </a:r>
            <a:r>
              <a:rPr lang="is-IS" u="sng" dirty="0" err="1" smtClean="0"/>
              <a:t>ikke</a:t>
            </a:r>
            <a:r>
              <a:rPr lang="is-IS" dirty="0" smtClean="0"/>
              <a:t> </a:t>
            </a:r>
            <a:r>
              <a:rPr lang="is-IS" dirty="0" err="1" smtClean="0"/>
              <a:t>ang</a:t>
            </a:r>
            <a:r>
              <a:rPr lang="is-IS" dirty="0" smtClean="0"/>
              <a:t>ående indikatorerne for miljøbevidsthed</a:t>
            </a:r>
          </a:p>
          <a:p>
            <a:pPr lvl="2"/>
            <a:r>
              <a:rPr lang="is-IS" dirty="0" err="1" smtClean="0"/>
              <a:t>Undtagen</a:t>
            </a:r>
            <a:r>
              <a:rPr lang="is-IS" dirty="0" smtClean="0"/>
              <a:t> „</a:t>
            </a:r>
            <a:r>
              <a:rPr lang="is-IS" dirty="0" err="1" smtClean="0"/>
              <a:t>bekymring</a:t>
            </a:r>
            <a:r>
              <a:rPr lang="is-IS" dirty="0" smtClean="0"/>
              <a:t>“ for </a:t>
            </a:r>
            <a:r>
              <a:rPr lang="is-IS" dirty="0" err="1" smtClean="0"/>
              <a:t>bestemte</a:t>
            </a:r>
            <a:r>
              <a:rPr lang="is-IS" dirty="0" smtClean="0"/>
              <a:t> </a:t>
            </a:r>
            <a:r>
              <a:rPr lang="is-IS" dirty="0" err="1" smtClean="0"/>
              <a:t>milj</a:t>
            </a:r>
            <a:r>
              <a:rPr lang="is-IS" dirty="0" smtClean="0"/>
              <a:t>ømæss. </a:t>
            </a:r>
            <a:r>
              <a:rPr lang="is-IS" dirty="0" err="1" smtClean="0"/>
              <a:t>emner</a:t>
            </a:r>
            <a:endParaRPr lang="is-IS" dirty="0" smtClean="0"/>
          </a:p>
          <a:p>
            <a:r>
              <a:rPr lang="is-IS" dirty="0" smtClean="0"/>
              <a:t>Er forskel på </a:t>
            </a:r>
            <a:r>
              <a:rPr lang="is-IS" dirty="0" err="1" smtClean="0"/>
              <a:t>enkelte</a:t>
            </a:r>
            <a:r>
              <a:rPr lang="is-IS" dirty="0" smtClean="0"/>
              <a:t> </a:t>
            </a:r>
            <a:r>
              <a:rPr lang="is-IS" dirty="0" err="1" smtClean="0"/>
              <a:t>sp</a:t>
            </a:r>
            <a:r>
              <a:rPr lang="is-IS" dirty="0" smtClean="0"/>
              <a:t>ørgsmål inden indikatorene </a:t>
            </a:r>
            <a:r>
              <a:rPr lang="is-IS" dirty="0"/>
              <a:t>for miljøbevidsthed</a:t>
            </a:r>
            <a:r>
              <a:rPr lang="is-IS" dirty="0" smtClean="0"/>
              <a:t> der oplyser sagen?</a:t>
            </a:r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7782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9875"/>
            <a:ext cx="6335538" cy="678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/>
              <a:t>Hvilke</a:t>
            </a:r>
            <a:r>
              <a:rPr lang="is-IS" dirty="0" smtClean="0"/>
              <a:t> </a:t>
            </a:r>
            <a:r>
              <a:rPr lang="is-IS" dirty="0" err="1" smtClean="0"/>
              <a:t>variabler</a:t>
            </a:r>
            <a:r>
              <a:rPr lang="is-IS" dirty="0" smtClean="0"/>
              <a:t> er </a:t>
            </a:r>
            <a:r>
              <a:rPr lang="is-IS" dirty="0" err="1" smtClean="0"/>
              <a:t>forbundet</a:t>
            </a:r>
            <a:r>
              <a:rPr lang="is-IS" dirty="0" smtClean="0"/>
              <a:t> </a:t>
            </a:r>
            <a:r>
              <a:rPr lang="is-IS" dirty="0" err="1" smtClean="0"/>
              <a:t>med</a:t>
            </a:r>
            <a:r>
              <a:rPr lang="is-IS" dirty="0" smtClean="0"/>
              <a:t> </a:t>
            </a:r>
            <a:r>
              <a:rPr lang="is-IS" dirty="0" err="1" smtClean="0"/>
              <a:t>milj</a:t>
            </a:r>
            <a:r>
              <a:rPr lang="is-IS" dirty="0" smtClean="0"/>
              <a:t>øbevidstheden?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582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55" y="404665"/>
            <a:ext cx="6830927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0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Island</a:t>
            </a:r>
            <a:endParaRPr lang="is-I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950901" cy="5213176"/>
          </a:xfrm>
        </p:spPr>
      </p:pic>
      <p:sp>
        <p:nvSpPr>
          <p:cNvPr id="6" name="TextBox 5"/>
          <p:cNvSpPr txBox="1"/>
          <p:nvPr/>
        </p:nvSpPr>
        <p:spPr>
          <a:xfrm>
            <a:off x="539552" y="398196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err="1"/>
              <a:t>Hovedstadsregionen</a:t>
            </a:r>
            <a:r>
              <a:rPr lang="is-IS" dirty="0"/>
              <a:t>: </a:t>
            </a:r>
            <a:r>
              <a:rPr lang="is-IS" dirty="0" err="1" smtClean="0"/>
              <a:t>indbyggere</a:t>
            </a:r>
            <a:r>
              <a:rPr lang="is-IS" dirty="0" smtClean="0"/>
              <a:t> 180 pr. km² </a:t>
            </a:r>
            <a:endParaRPr lang="is-IS" dirty="0"/>
          </a:p>
          <a:p>
            <a:endParaRPr lang="is-IS" dirty="0"/>
          </a:p>
        </p:txBody>
      </p:sp>
      <p:sp>
        <p:nvSpPr>
          <p:cNvPr id="7" name="TextBox 6"/>
          <p:cNvSpPr txBox="1"/>
          <p:nvPr/>
        </p:nvSpPr>
        <p:spPr>
          <a:xfrm>
            <a:off x="6874369" y="162880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err="1"/>
              <a:t>Landet</a:t>
            </a:r>
            <a:r>
              <a:rPr lang="is-IS" dirty="0"/>
              <a:t>: </a:t>
            </a:r>
            <a:endParaRPr lang="is-IS" dirty="0" smtClean="0"/>
          </a:p>
          <a:p>
            <a:r>
              <a:rPr lang="is-IS" dirty="0" err="1" smtClean="0"/>
              <a:t>indbyggere</a:t>
            </a:r>
            <a:r>
              <a:rPr lang="is-IS" dirty="0" smtClean="0"/>
              <a:t> 1 pr. km²</a:t>
            </a:r>
          </a:p>
          <a:p>
            <a:endParaRPr lang="is-IS" dirty="0"/>
          </a:p>
          <a:p>
            <a:endParaRPr lang="is-I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39752" y="4581128"/>
            <a:ext cx="9144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39752" y="3504011"/>
            <a:ext cx="9144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73517" y="2089955"/>
            <a:ext cx="9144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03528" y="4854319"/>
            <a:ext cx="9144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63688" y="2089955"/>
            <a:ext cx="9144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16216" y="3654391"/>
            <a:ext cx="91440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35907"/>
            <a:ext cx="5268102" cy="2754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0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364243" cy="385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2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Sammenfatning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s-IS" dirty="0" err="1" smtClean="0"/>
              <a:t>Milj</a:t>
            </a:r>
            <a:r>
              <a:rPr lang="is-IS" dirty="0" smtClean="0"/>
              <a:t>øbevidstheden  </a:t>
            </a:r>
          </a:p>
          <a:p>
            <a:pPr lvl="1"/>
            <a:r>
              <a:rPr lang="is-IS" dirty="0"/>
              <a:t>e</a:t>
            </a:r>
            <a:r>
              <a:rPr lang="is-IS" dirty="0" smtClean="0"/>
              <a:t>r </a:t>
            </a:r>
            <a:r>
              <a:rPr lang="is-IS" dirty="0" err="1" smtClean="0"/>
              <a:t>ikke</a:t>
            </a:r>
            <a:r>
              <a:rPr lang="is-IS" dirty="0" smtClean="0"/>
              <a:t> </a:t>
            </a:r>
            <a:r>
              <a:rPr lang="is-IS" dirty="0" err="1" smtClean="0"/>
              <a:t>forsekllig</a:t>
            </a:r>
            <a:r>
              <a:rPr lang="is-IS" dirty="0" smtClean="0"/>
              <a:t> </a:t>
            </a:r>
            <a:r>
              <a:rPr lang="is-IS" dirty="0" err="1" smtClean="0"/>
              <a:t>imellem</a:t>
            </a:r>
            <a:r>
              <a:rPr lang="is-IS" dirty="0" smtClean="0"/>
              <a:t> Land og </a:t>
            </a:r>
            <a:r>
              <a:rPr lang="is-IS" dirty="0" err="1" smtClean="0"/>
              <a:t>Hovedstad</a:t>
            </a:r>
            <a:endParaRPr lang="is-IS" dirty="0" smtClean="0"/>
          </a:p>
          <a:p>
            <a:pPr lvl="1"/>
            <a:r>
              <a:rPr lang="is-IS" dirty="0" err="1" smtClean="0"/>
              <a:t>selv</a:t>
            </a:r>
            <a:r>
              <a:rPr lang="is-IS" dirty="0" smtClean="0"/>
              <a:t> </a:t>
            </a:r>
            <a:r>
              <a:rPr lang="is-IS" dirty="0" err="1" smtClean="0"/>
              <a:t>om</a:t>
            </a:r>
            <a:r>
              <a:rPr lang="is-IS" dirty="0" smtClean="0"/>
              <a:t> Land og </a:t>
            </a:r>
            <a:r>
              <a:rPr lang="is-IS" dirty="0" err="1" smtClean="0"/>
              <a:t>Hovedstad</a:t>
            </a:r>
            <a:r>
              <a:rPr lang="is-IS" dirty="0" smtClean="0"/>
              <a:t> er </a:t>
            </a:r>
            <a:r>
              <a:rPr lang="is-IS" dirty="0" err="1" smtClean="0"/>
              <a:t>forskellige</a:t>
            </a:r>
            <a:r>
              <a:rPr lang="is-IS" dirty="0" smtClean="0"/>
              <a:t> på </a:t>
            </a:r>
            <a:r>
              <a:rPr lang="is-IS" dirty="0" err="1" smtClean="0"/>
              <a:t>forvented</a:t>
            </a:r>
            <a:r>
              <a:rPr lang="is-IS" dirty="0" smtClean="0"/>
              <a:t> </a:t>
            </a:r>
            <a:r>
              <a:rPr lang="is-IS" dirty="0" err="1" smtClean="0"/>
              <a:t>vis</a:t>
            </a:r>
            <a:r>
              <a:rPr lang="is-IS" dirty="0" smtClean="0"/>
              <a:t>  på </a:t>
            </a:r>
            <a:r>
              <a:rPr lang="is-IS" dirty="0" err="1" smtClean="0"/>
              <a:t>andre</a:t>
            </a:r>
            <a:r>
              <a:rPr lang="is-IS" dirty="0" smtClean="0"/>
              <a:t> </a:t>
            </a:r>
            <a:r>
              <a:rPr lang="is-IS" dirty="0" err="1" smtClean="0"/>
              <a:t>variabler</a:t>
            </a:r>
            <a:endParaRPr lang="is-IS" dirty="0" smtClean="0"/>
          </a:p>
          <a:p>
            <a:pPr lvl="1"/>
            <a:r>
              <a:rPr lang="is-IS" dirty="0"/>
              <a:t>e</a:t>
            </a:r>
            <a:r>
              <a:rPr lang="is-IS" dirty="0" smtClean="0"/>
              <a:t>r </a:t>
            </a:r>
            <a:r>
              <a:rPr lang="is-IS" dirty="0" err="1" smtClean="0"/>
              <a:t>ikke</a:t>
            </a:r>
            <a:r>
              <a:rPr lang="is-IS" dirty="0" smtClean="0"/>
              <a:t> </a:t>
            </a:r>
            <a:r>
              <a:rPr lang="is-IS" dirty="0" err="1" smtClean="0"/>
              <a:t>forbundet</a:t>
            </a:r>
            <a:r>
              <a:rPr lang="is-IS" dirty="0" smtClean="0"/>
              <a:t> </a:t>
            </a:r>
            <a:r>
              <a:rPr lang="is-IS" dirty="0" err="1" smtClean="0"/>
              <a:t>med</a:t>
            </a:r>
            <a:r>
              <a:rPr lang="is-IS" dirty="0" smtClean="0"/>
              <a:t> </a:t>
            </a:r>
            <a:r>
              <a:rPr lang="is-IS" dirty="0" err="1" smtClean="0"/>
              <a:t>indbygger</a:t>
            </a:r>
            <a:r>
              <a:rPr lang="is-IS" dirty="0" smtClean="0"/>
              <a:t> pr. km² i </a:t>
            </a:r>
            <a:r>
              <a:rPr lang="is-IS" dirty="0" err="1" smtClean="0"/>
              <a:t>landdistrikterne</a:t>
            </a:r>
            <a:endParaRPr lang="is-IS" dirty="0" smtClean="0"/>
          </a:p>
          <a:p>
            <a:pPr lvl="1"/>
            <a:r>
              <a:rPr lang="is-IS" dirty="0" err="1" smtClean="0"/>
              <a:t>ang</a:t>
            </a:r>
            <a:r>
              <a:rPr lang="is-IS" dirty="0" smtClean="0"/>
              <a:t>ående Opmærksomhed forbundet med køn, social baggrund og karakterer i naturfag; og i mindre grad hjemmets materielle goder og bestemt uddannelsespraksis</a:t>
            </a:r>
          </a:p>
          <a:p>
            <a:pPr lvl="1"/>
            <a:r>
              <a:rPr lang="is-IS" dirty="0" err="1" smtClean="0"/>
              <a:t>ang</a:t>
            </a:r>
            <a:r>
              <a:rPr lang="is-IS" dirty="0" smtClean="0"/>
              <a:t>ående ansvarsfuld optræden  for bæredygtig udvikling følger samme mønster men i mindre grad</a:t>
            </a:r>
          </a:p>
          <a:p>
            <a:endParaRPr lang="is-IS" dirty="0" smtClean="0"/>
          </a:p>
          <a:p>
            <a:r>
              <a:rPr lang="is-IS" dirty="0" err="1" smtClean="0"/>
              <a:t>Islandske</a:t>
            </a:r>
            <a:r>
              <a:rPr lang="is-IS" dirty="0" smtClean="0"/>
              <a:t> </a:t>
            </a:r>
            <a:r>
              <a:rPr lang="is-IS" dirty="0" err="1" smtClean="0"/>
              <a:t>unge</a:t>
            </a:r>
            <a:r>
              <a:rPr lang="is-IS" dirty="0" smtClean="0"/>
              <a:t> er  </a:t>
            </a:r>
          </a:p>
          <a:p>
            <a:pPr lvl="1"/>
            <a:r>
              <a:rPr lang="is-IS" dirty="0" err="1" smtClean="0"/>
              <a:t>ikke</a:t>
            </a:r>
            <a:r>
              <a:rPr lang="is-IS" dirty="0" smtClean="0"/>
              <a:t> et </a:t>
            </a:r>
            <a:r>
              <a:rPr lang="is-IS" dirty="0" err="1" smtClean="0"/>
              <a:t>eksempel</a:t>
            </a:r>
            <a:r>
              <a:rPr lang="is-IS" dirty="0" smtClean="0"/>
              <a:t> på at </a:t>
            </a:r>
            <a:r>
              <a:rPr lang="is-IS" dirty="0" err="1" smtClean="0"/>
              <a:t>milj</a:t>
            </a:r>
            <a:r>
              <a:rPr lang="is-IS" dirty="0" smtClean="0"/>
              <a:t>øbevidsthed er anderledes i tyndtbefolkede områder end i (mindre) bysamfund</a:t>
            </a:r>
          </a:p>
          <a:p>
            <a:pPr lvl="1"/>
            <a:r>
              <a:rPr lang="is-IS" dirty="0" err="1" smtClean="0"/>
              <a:t>har</a:t>
            </a:r>
            <a:r>
              <a:rPr lang="is-IS" dirty="0" smtClean="0"/>
              <a:t> </a:t>
            </a:r>
            <a:r>
              <a:rPr lang="is-IS" dirty="0" err="1" smtClean="0"/>
              <a:t>ensarted</a:t>
            </a:r>
            <a:r>
              <a:rPr lang="is-IS" dirty="0" smtClean="0"/>
              <a:t> </a:t>
            </a:r>
            <a:r>
              <a:rPr lang="is-IS" dirty="0" err="1" smtClean="0"/>
              <a:t>milj</a:t>
            </a:r>
            <a:r>
              <a:rPr lang="is-IS" dirty="0" smtClean="0"/>
              <a:t>øbevidsthed</a:t>
            </a:r>
          </a:p>
          <a:p>
            <a:pPr marL="457200" lvl="1" indent="0">
              <a:buNone/>
            </a:pPr>
            <a:endParaRPr lang="is-IS" dirty="0" smtClean="0"/>
          </a:p>
          <a:p>
            <a:r>
              <a:rPr lang="is-IS" dirty="0" smtClean="0"/>
              <a:t>Hvor skal </a:t>
            </a:r>
            <a:r>
              <a:rPr lang="is-IS" dirty="0" err="1" smtClean="0"/>
              <a:t>vi</a:t>
            </a:r>
            <a:r>
              <a:rPr lang="is-IS" dirty="0" smtClean="0"/>
              <a:t> </a:t>
            </a:r>
            <a:r>
              <a:rPr lang="is-IS" dirty="0" err="1" smtClean="0"/>
              <a:t>rette</a:t>
            </a:r>
            <a:r>
              <a:rPr lang="is-IS" dirty="0" smtClean="0"/>
              <a:t> </a:t>
            </a:r>
            <a:r>
              <a:rPr lang="is-IS" dirty="0" err="1" smtClean="0"/>
              <a:t>vores</a:t>
            </a:r>
            <a:r>
              <a:rPr lang="is-IS" dirty="0" smtClean="0"/>
              <a:t> </a:t>
            </a:r>
            <a:r>
              <a:rPr lang="is-IS" dirty="0" err="1" smtClean="0"/>
              <a:t>opmærksomhed</a:t>
            </a:r>
            <a:r>
              <a:rPr lang="is-IS" dirty="0" smtClean="0"/>
              <a:t> i </a:t>
            </a:r>
            <a:r>
              <a:rPr lang="is-IS" dirty="0" err="1" smtClean="0"/>
              <a:t>forskningen</a:t>
            </a:r>
            <a:r>
              <a:rPr lang="is-IS" dirty="0" smtClean="0"/>
              <a:t>?</a:t>
            </a:r>
          </a:p>
          <a:p>
            <a:pPr lvl="1"/>
            <a:r>
              <a:rPr lang="is-IS" dirty="0" err="1" smtClean="0"/>
              <a:t>De</a:t>
            </a:r>
            <a:r>
              <a:rPr lang="is-IS" dirty="0" smtClean="0"/>
              <a:t> </a:t>
            </a:r>
            <a:r>
              <a:rPr lang="is-IS" dirty="0" err="1" smtClean="0"/>
              <a:t>indikatorer</a:t>
            </a:r>
            <a:r>
              <a:rPr lang="is-IS" dirty="0" smtClean="0"/>
              <a:t> PISA </a:t>
            </a:r>
            <a:r>
              <a:rPr lang="is-IS" dirty="0" err="1" smtClean="0"/>
              <a:t>bruger</a:t>
            </a:r>
            <a:r>
              <a:rPr lang="is-IS" dirty="0" smtClean="0"/>
              <a:t> for at </a:t>
            </a:r>
            <a:r>
              <a:rPr lang="is-IS" dirty="0" err="1" smtClean="0"/>
              <a:t>kortlægge</a:t>
            </a:r>
            <a:r>
              <a:rPr lang="is-IS" dirty="0" smtClean="0"/>
              <a:t> </a:t>
            </a:r>
            <a:r>
              <a:rPr lang="is-IS" dirty="0" err="1" smtClean="0"/>
              <a:t>milj</a:t>
            </a:r>
            <a:r>
              <a:rPr lang="is-IS" dirty="0" smtClean="0"/>
              <a:t>øbevidstheden?</a:t>
            </a:r>
          </a:p>
          <a:p>
            <a:pPr lvl="1"/>
            <a:r>
              <a:rPr lang="is-IS" dirty="0" err="1" smtClean="0"/>
              <a:t>Den</a:t>
            </a:r>
            <a:r>
              <a:rPr lang="is-IS" dirty="0" smtClean="0"/>
              <a:t> </a:t>
            </a:r>
            <a:r>
              <a:rPr lang="is-IS" dirty="0" err="1" smtClean="0"/>
              <a:t>arktiske</a:t>
            </a:r>
            <a:r>
              <a:rPr lang="is-IS" dirty="0" smtClean="0"/>
              <a:t> </a:t>
            </a:r>
            <a:r>
              <a:rPr lang="is-IS" dirty="0" err="1" smtClean="0"/>
              <a:t>diskurs</a:t>
            </a:r>
            <a:r>
              <a:rPr lang="is-IS" dirty="0" smtClean="0"/>
              <a:t>?</a:t>
            </a:r>
          </a:p>
          <a:p>
            <a:pPr lvl="1"/>
            <a:r>
              <a:rPr lang="is-IS" dirty="0" err="1" smtClean="0"/>
              <a:t>Nationalismen</a:t>
            </a:r>
            <a:r>
              <a:rPr lang="is-IS" dirty="0" smtClean="0"/>
              <a:t>/“</a:t>
            </a:r>
            <a:r>
              <a:rPr lang="is-IS" dirty="0" err="1" smtClean="0"/>
              <a:t>islandskheden</a:t>
            </a:r>
            <a:r>
              <a:rPr lang="is-IS" dirty="0" smtClean="0"/>
              <a:t>“ (</a:t>
            </a:r>
            <a:r>
              <a:rPr lang="is-IS" dirty="0" err="1" smtClean="0"/>
              <a:t>jfr</a:t>
            </a:r>
            <a:r>
              <a:rPr lang="is-IS" dirty="0" smtClean="0"/>
              <a:t>. </a:t>
            </a:r>
            <a:r>
              <a:rPr lang="is-IS" dirty="0" err="1" smtClean="0"/>
              <a:t>danskheden</a:t>
            </a:r>
            <a:r>
              <a:rPr lang="is-IS" dirty="0" smtClean="0"/>
              <a:t>)/ </a:t>
            </a:r>
            <a:r>
              <a:rPr lang="is-IS" dirty="0" err="1" smtClean="0"/>
              <a:t>nations</a:t>
            </a:r>
            <a:r>
              <a:rPr lang="is-IS" dirty="0" smtClean="0"/>
              <a:t>-</a:t>
            </a:r>
            <a:r>
              <a:rPr lang="is-IS" dirty="0" err="1" smtClean="0"/>
              <a:t>begyggelsesprocesen</a:t>
            </a:r>
            <a:r>
              <a:rPr lang="is-IS" dirty="0" smtClean="0"/>
              <a:t>?</a:t>
            </a:r>
          </a:p>
          <a:p>
            <a:pPr lvl="1"/>
            <a:endParaRPr lang="is-IS" dirty="0" smtClean="0"/>
          </a:p>
          <a:p>
            <a:pPr marL="457200" lvl="1" indent="0">
              <a:buNone/>
            </a:pP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4052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Tak for </a:t>
            </a:r>
            <a:r>
              <a:rPr lang="is-IS" dirty="0" err="1" smtClean="0"/>
              <a:t>denne</a:t>
            </a:r>
            <a:r>
              <a:rPr lang="is-IS" dirty="0" smtClean="0"/>
              <a:t> gang!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1861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err="1" smtClean="0"/>
              <a:t>Extra</a:t>
            </a:r>
            <a:r>
              <a:rPr lang="is-IS" dirty="0" smtClean="0"/>
              <a:t>: Aukaefni</a:t>
            </a:r>
            <a:endParaRPr lang="is-I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811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5"/>
            <a:ext cx="7526945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1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Den</a:t>
            </a:r>
            <a:r>
              <a:rPr lang="is-IS" dirty="0" smtClean="0"/>
              <a:t> </a:t>
            </a:r>
            <a:r>
              <a:rPr lang="is-IS" dirty="0" err="1" smtClean="0"/>
              <a:t>arktiske</a:t>
            </a:r>
            <a:r>
              <a:rPr lang="is-IS" dirty="0" smtClean="0"/>
              <a:t> </a:t>
            </a:r>
            <a:r>
              <a:rPr lang="is-IS" dirty="0" err="1" smtClean="0"/>
              <a:t>diskurs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is-IS" dirty="0" err="1" smtClean="0"/>
              <a:t>Klima</a:t>
            </a:r>
            <a:r>
              <a:rPr lang="is-IS" dirty="0" smtClean="0"/>
              <a:t> </a:t>
            </a:r>
            <a:r>
              <a:rPr lang="is-IS" dirty="0" err="1" smtClean="0"/>
              <a:t>ændringer</a:t>
            </a:r>
            <a:r>
              <a:rPr lang="is-IS" dirty="0" smtClean="0"/>
              <a:t>, „</a:t>
            </a:r>
            <a:r>
              <a:rPr lang="is-IS" dirty="0" err="1" smtClean="0"/>
              <a:t>global</a:t>
            </a:r>
            <a:r>
              <a:rPr lang="is-IS" dirty="0" smtClean="0"/>
              <a:t> </a:t>
            </a:r>
            <a:r>
              <a:rPr lang="is-IS" dirty="0" err="1" smtClean="0"/>
              <a:t>warming</a:t>
            </a:r>
            <a:r>
              <a:rPr lang="is-IS" dirty="0" smtClean="0"/>
              <a:t>“ </a:t>
            </a:r>
            <a:r>
              <a:rPr lang="is-IS" dirty="0" err="1" smtClean="0"/>
              <a:t>har</a:t>
            </a:r>
            <a:r>
              <a:rPr lang="is-IS" dirty="0" smtClean="0"/>
              <a:t> </a:t>
            </a:r>
            <a:r>
              <a:rPr lang="is-IS" dirty="0" err="1" smtClean="0"/>
              <a:t>st</a:t>
            </a:r>
            <a:r>
              <a:rPr lang="is-IS" dirty="0" smtClean="0"/>
              <a:t>ørre effekt i arktiske områder en i andre verdensdele (IPCC, 2007).</a:t>
            </a:r>
          </a:p>
          <a:p>
            <a:pPr lvl="1"/>
            <a:r>
              <a:rPr lang="is-IS" dirty="0" err="1" smtClean="0"/>
              <a:t>Diskurs</a:t>
            </a:r>
            <a:r>
              <a:rPr lang="is-IS" dirty="0" smtClean="0"/>
              <a:t> </a:t>
            </a:r>
            <a:r>
              <a:rPr lang="is-IS" dirty="0" err="1" smtClean="0"/>
              <a:t>om</a:t>
            </a:r>
            <a:r>
              <a:rPr lang="is-IS" dirty="0" smtClean="0"/>
              <a:t> at </a:t>
            </a:r>
            <a:r>
              <a:rPr lang="is-IS" dirty="0" err="1" smtClean="0"/>
              <a:t>milj</a:t>
            </a:r>
            <a:r>
              <a:rPr lang="is-IS" dirty="0" smtClean="0"/>
              <a:t>øbevidsthed, tanker um naturen og dennes ændringer, er på anden vis i arktiske lande/norden en i bysamfund i mere sydligt beliggende lande (Arctic social indicators, 2010). </a:t>
            </a:r>
          </a:p>
          <a:p>
            <a:pPr lvl="1"/>
            <a:r>
              <a:rPr lang="is-IS" dirty="0" err="1" smtClean="0"/>
              <a:t>Optimistisk</a:t>
            </a:r>
            <a:r>
              <a:rPr lang="is-IS" dirty="0" smtClean="0"/>
              <a:t> </a:t>
            </a:r>
            <a:r>
              <a:rPr lang="is-IS" dirty="0" err="1" smtClean="0"/>
              <a:t>holdning</a:t>
            </a:r>
            <a:r>
              <a:rPr lang="is-IS" dirty="0" smtClean="0"/>
              <a:t> til </a:t>
            </a:r>
            <a:r>
              <a:rPr lang="is-IS" dirty="0" err="1" smtClean="0"/>
              <a:t>udviklingen</a:t>
            </a:r>
            <a:r>
              <a:rPr lang="is-IS" dirty="0" smtClean="0"/>
              <a:t> af </a:t>
            </a:r>
            <a:r>
              <a:rPr lang="is-IS" dirty="0" err="1" smtClean="0"/>
              <a:t>milj</a:t>
            </a:r>
            <a:r>
              <a:rPr lang="is-IS" dirty="0" smtClean="0"/>
              <a:t>øet tages som tegn for „</a:t>
            </a:r>
            <a:r>
              <a:rPr lang="is-IS" dirty="0"/>
              <a:t> </a:t>
            </a:r>
            <a:r>
              <a:rPr lang="is-IS" dirty="0" smtClean="0"/>
              <a:t>mangelfuld forståelse </a:t>
            </a:r>
            <a:r>
              <a:rPr lang="is-IS" dirty="0"/>
              <a:t>af naturens </a:t>
            </a:r>
            <a:r>
              <a:rPr lang="is-IS" dirty="0" smtClean="0"/>
              <a:t>indre“ jfr. PISA 2006 (Námsmatsstofnun 2010)</a:t>
            </a:r>
          </a:p>
          <a:p>
            <a:pPr lvl="1"/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522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92740"/>
            <a:ext cx="8136904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7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I</a:t>
            </a:r>
            <a:r>
              <a:rPr lang="is-IS" dirty="0" smtClean="0"/>
              <a:t>sland: </a:t>
            </a:r>
            <a:r>
              <a:rPr lang="is-IS" sz="3200" dirty="0" err="1" smtClean="0"/>
              <a:t>antal</a:t>
            </a:r>
            <a:r>
              <a:rPr lang="is-IS" sz="3200" dirty="0" smtClean="0"/>
              <a:t> </a:t>
            </a:r>
            <a:r>
              <a:rPr lang="is-IS" sz="3200" dirty="0" err="1" smtClean="0"/>
              <a:t>indbyggere</a:t>
            </a:r>
            <a:r>
              <a:rPr lang="is-IS" sz="3200" dirty="0" smtClean="0"/>
              <a:t> 2006</a:t>
            </a:r>
            <a:endParaRPr lang="is-I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950901" cy="5213176"/>
          </a:xfrm>
        </p:spPr>
      </p:pic>
      <p:sp>
        <p:nvSpPr>
          <p:cNvPr id="6" name="TextBox 5"/>
          <p:cNvSpPr txBox="1"/>
          <p:nvPr/>
        </p:nvSpPr>
        <p:spPr>
          <a:xfrm>
            <a:off x="539552" y="3981962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err="1"/>
              <a:t>Hovedstadsregionen</a:t>
            </a:r>
            <a:r>
              <a:rPr lang="is-IS" dirty="0"/>
              <a:t>: </a:t>
            </a:r>
            <a:r>
              <a:rPr lang="is-IS" dirty="0" smtClean="0"/>
              <a:t>187.426</a:t>
            </a:r>
          </a:p>
          <a:p>
            <a:r>
              <a:rPr lang="is-IS" dirty="0" smtClean="0"/>
              <a:t>62%</a:t>
            </a:r>
          </a:p>
          <a:p>
            <a:r>
              <a:rPr lang="is-IS" dirty="0" smtClean="0"/>
              <a:t>180 pr. km²</a:t>
            </a:r>
            <a:endParaRPr lang="is-IS" dirty="0"/>
          </a:p>
          <a:p>
            <a:endParaRPr lang="is-IS" dirty="0"/>
          </a:p>
        </p:txBody>
      </p:sp>
      <p:sp>
        <p:nvSpPr>
          <p:cNvPr id="7" name="TextBox 6"/>
          <p:cNvSpPr txBox="1"/>
          <p:nvPr/>
        </p:nvSpPr>
        <p:spPr>
          <a:xfrm>
            <a:off x="6874369" y="1628800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err="1"/>
              <a:t>Landet</a:t>
            </a:r>
            <a:r>
              <a:rPr lang="is-IS" dirty="0"/>
              <a:t>: </a:t>
            </a:r>
            <a:endParaRPr lang="is-IS" dirty="0" smtClean="0"/>
          </a:p>
          <a:p>
            <a:r>
              <a:rPr lang="is-IS" dirty="0" smtClean="0"/>
              <a:t>112.465 </a:t>
            </a:r>
          </a:p>
          <a:p>
            <a:r>
              <a:rPr lang="is-IS" dirty="0" smtClean="0"/>
              <a:t>38%</a:t>
            </a:r>
          </a:p>
          <a:p>
            <a:r>
              <a:rPr lang="is-IS" dirty="0" smtClean="0"/>
              <a:t>1,1 pr. km²</a:t>
            </a:r>
          </a:p>
          <a:p>
            <a:endParaRPr lang="is-IS" dirty="0"/>
          </a:p>
          <a:p>
            <a:endParaRPr lang="is-I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22" y="3371470"/>
            <a:ext cx="586213" cy="610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8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Data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is-IS" dirty="0" smtClean="0"/>
              <a:t>PISA 2006 må</a:t>
            </a:r>
            <a:r>
              <a:rPr lang="is-IS" dirty="0" err="1" smtClean="0"/>
              <a:t>ler</a:t>
            </a:r>
            <a:r>
              <a:rPr lang="is-IS" dirty="0" smtClean="0"/>
              <a:t> </a:t>
            </a:r>
            <a:r>
              <a:rPr lang="is-IS" dirty="0" err="1" smtClean="0"/>
              <a:t>miljöbevidsthed</a:t>
            </a:r>
            <a:r>
              <a:rPr lang="is-IS" dirty="0" smtClean="0"/>
              <a:t>, 4 </a:t>
            </a:r>
            <a:r>
              <a:rPr lang="is-IS" dirty="0" err="1" smtClean="0"/>
              <a:t>indikatorer</a:t>
            </a:r>
            <a:endParaRPr lang="is-IS" dirty="0" smtClean="0"/>
          </a:p>
          <a:p>
            <a:pPr lvl="2"/>
            <a:r>
              <a:rPr lang="is-IS" dirty="0" err="1" smtClean="0"/>
              <a:t>Opmærksomhed</a:t>
            </a:r>
            <a:r>
              <a:rPr lang="is-IS" dirty="0" smtClean="0"/>
              <a:t> (ENVAWARE) </a:t>
            </a:r>
            <a:r>
              <a:rPr lang="is-IS" dirty="0"/>
              <a:t>på </a:t>
            </a:r>
            <a:r>
              <a:rPr lang="is-IS" dirty="0" err="1"/>
              <a:t>milj</a:t>
            </a:r>
            <a:r>
              <a:rPr lang="is-IS" dirty="0"/>
              <a:t>ømæssige </a:t>
            </a:r>
            <a:r>
              <a:rPr lang="is-IS" dirty="0" smtClean="0"/>
              <a:t>sager/problemer (5 sp.)</a:t>
            </a:r>
            <a:endParaRPr lang="is-IS" dirty="0"/>
          </a:p>
          <a:p>
            <a:pPr lvl="2"/>
            <a:r>
              <a:rPr lang="is-IS" dirty="0" err="1"/>
              <a:t>Optimisme</a:t>
            </a:r>
            <a:r>
              <a:rPr lang="is-IS" dirty="0"/>
              <a:t> (ENVOPT)</a:t>
            </a:r>
            <a:r>
              <a:rPr lang="is-IS" dirty="0" smtClean="0"/>
              <a:t> </a:t>
            </a:r>
            <a:r>
              <a:rPr lang="is-IS" dirty="0"/>
              <a:t>til fremtidig udvikling af </a:t>
            </a:r>
            <a:r>
              <a:rPr lang="is-IS" dirty="0" err="1"/>
              <a:t>milj</a:t>
            </a:r>
            <a:r>
              <a:rPr lang="is-IS" dirty="0"/>
              <a:t>øsager </a:t>
            </a:r>
            <a:r>
              <a:rPr lang="is-IS" dirty="0" smtClean="0"/>
              <a:t>(6 sp.)</a:t>
            </a:r>
          </a:p>
          <a:p>
            <a:pPr lvl="2"/>
            <a:r>
              <a:rPr lang="is-IS" dirty="0" err="1" smtClean="0"/>
              <a:t>Bekymringer</a:t>
            </a:r>
            <a:r>
              <a:rPr lang="is-IS" dirty="0" smtClean="0"/>
              <a:t>  (ENVPERC) </a:t>
            </a:r>
            <a:r>
              <a:rPr lang="is-IS" dirty="0"/>
              <a:t>for </a:t>
            </a:r>
            <a:r>
              <a:rPr lang="is-IS" dirty="0" err="1" smtClean="0"/>
              <a:t>milj</a:t>
            </a:r>
            <a:r>
              <a:rPr lang="is-IS" dirty="0" smtClean="0"/>
              <a:t>øsager(6 sp.)</a:t>
            </a:r>
          </a:p>
          <a:p>
            <a:pPr lvl="2"/>
            <a:r>
              <a:rPr lang="is-IS" dirty="0" err="1" smtClean="0"/>
              <a:t>Ansvasfuld</a:t>
            </a:r>
            <a:r>
              <a:rPr lang="is-IS" dirty="0" smtClean="0"/>
              <a:t> </a:t>
            </a:r>
            <a:r>
              <a:rPr lang="is-IS" dirty="0" err="1" smtClean="0"/>
              <a:t>holdning</a:t>
            </a:r>
            <a:r>
              <a:rPr lang="is-IS" dirty="0" smtClean="0"/>
              <a:t> (RESPDEV) til </a:t>
            </a:r>
            <a:r>
              <a:rPr lang="is-IS" dirty="0"/>
              <a:t>miljøbeskyttende foretagender, </a:t>
            </a:r>
            <a:r>
              <a:rPr lang="is-IS" dirty="0" smtClean="0"/>
              <a:t> </a:t>
            </a:r>
            <a:r>
              <a:rPr lang="is-IS" dirty="0"/>
              <a:t>ansvar </a:t>
            </a:r>
            <a:r>
              <a:rPr lang="is-IS" dirty="0" smtClean="0"/>
              <a:t>overfor </a:t>
            </a:r>
            <a:r>
              <a:rPr lang="is-IS" dirty="0"/>
              <a:t>bæredygtig </a:t>
            </a:r>
            <a:r>
              <a:rPr lang="is-IS" dirty="0" smtClean="0"/>
              <a:t>udvikling (7 sp.)</a:t>
            </a:r>
          </a:p>
          <a:p>
            <a:pPr lvl="1"/>
            <a:r>
              <a:rPr lang="is-IS" dirty="0" err="1" smtClean="0"/>
              <a:t>National</a:t>
            </a:r>
            <a:r>
              <a:rPr lang="is-IS" dirty="0" smtClean="0"/>
              <a:t> </a:t>
            </a:r>
            <a:r>
              <a:rPr lang="is-IS" dirty="0" err="1" smtClean="0"/>
              <a:t>eksaminer</a:t>
            </a:r>
            <a:r>
              <a:rPr lang="is-IS" dirty="0" smtClean="0"/>
              <a:t> i 10. </a:t>
            </a:r>
            <a:r>
              <a:rPr lang="is-IS" dirty="0" err="1" smtClean="0"/>
              <a:t>klasse</a:t>
            </a:r>
            <a:r>
              <a:rPr lang="is-IS" dirty="0" smtClean="0"/>
              <a:t> 2006 i mat., </a:t>
            </a:r>
            <a:r>
              <a:rPr lang="is-IS" dirty="0" err="1" smtClean="0"/>
              <a:t>isl</a:t>
            </a:r>
            <a:r>
              <a:rPr lang="is-IS" dirty="0" smtClean="0"/>
              <a:t>., </a:t>
            </a:r>
            <a:r>
              <a:rPr lang="is-IS" dirty="0" err="1" smtClean="0"/>
              <a:t>naturfag</a:t>
            </a:r>
            <a:endParaRPr lang="is-IS" dirty="0"/>
          </a:p>
          <a:p>
            <a:pPr lvl="1"/>
            <a:r>
              <a:rPr lang="is-IS" dirty="0" smtClean="0"/>
              <a:t>N = 3765</a:t>
            </a:r>
          </a:p>
          <a:p>
            <a:pPr lvl="1"/>
            <a:endParaRPr lang="is-IS" dirty="0" smtClean="0"/>
          </a:p>
          <a:p>
            <a:pPr lvl="2"/>
            <a:endParaRPr lang="is-IS" dirty="0" smtClean="0"/>
          </a:p>
          <a:p>
            <a:pPr lvl="1"/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169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PISA 2006 Island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is-IS" dirty="0" err="1"/>
              <a:t>Opmærksomhed</a:t>
            </a:r>
            <a:r>
              <a:rPr lang="is-IS" dirty="0"/>
              <a:t> (ENVAWARE) </a:t>
            </a:r>
            <a:endParaRPr lang="is-IS" dirty="0" smtClean="0"/>
          </a:p>
          <a:p>
            <a:pPr lvl="2"/>
            <a:r>
              <a:rPr lang="is-IS" dirty="0" smtClean="0"/>
              <a:t>Sterk jákvæð tengsl við einkunnir í heild (</a:t>
            </a:r>
            <a:r>
              <a:rPr lang="is-IS" dirty="0" err="1" smtClean="0"/>
              <a:t>pooled</a:t>
            </a:r>
            <a:r>
              <a:rPr lang="is-IS" dirty="0" smtClean="0"/>
              <a:t> </a:t>
            </a:r>
            <a:r>
              <a:rPr lang="is-IS" dirty="0" err="1" smtClean="0"/>
              <a:t>sample</a:t>
            </a:r>
            <a:r>
              <a:rPr lang="is-IS" dirty="0" smtClean="0"/>
              <a:t>) í OECD (</a:t>
            </a:r>
            <a:r>
              <a:rPr lang="is-IS" dirty="0" err="1" smtClean="0"/>
              <a:t>corr</a:t>
            </a:r>
            <a:r>
              <a:rPr lang="is-IS" dirty="0" smtClean="0"/>
              <a:t>. 0.45)</a:t>
            </a:r>
          </a:p>
          <a:p>
            <a:pPr lvl="2"/>
            <a:r>
              <a:rPr lang="is-IS" dirty="0" smtClean="0"/>
              <a:t>Sterk jákvæð tengsl við félagslegan bakgrunn (ESCS)</a:t>
            </a:r>
          </a:p>
          <a:p>
            <a:pPr lvl="2"/>
            <a:r>
              <a:rPr lang="is-IS" dirty="0"/>
              <a:t>á</a:t>
            </a:r>
            <a:r>
              <a:rPr lang="is-IS" dirty="0" smtClean="0"/>
              <a:t>berandi lítil </a:t>
            </a:r>
            <a:r>
              <a:rPr lang="is-IS" dirty="0" err="1" smtClean="0"/>
              <a:t>umhv</a:t>
            </a:r>
            <a:r>
              <a:rPr lang="is-IS" dirty="0" smtClean="0"/>
              <a:t>.meðvitund á Ísl. þó frammistaða sé í slöku meðallagi (box: </a:t>
            </a:r>
            <a:r>
              <a:rPr lang="is-IS" dirty="0" err="1" smtClean="0"/>
              <a:t>lower</a:t>
            </a:r>
            <a:r>
              <a:rPr lang="is-IS" dirty="0" smtClean="0"/>
              <a:t> </a:t>
            </a:r>
            <a:r>
              <a:rPr lang="is-IS" dirty="0" err="1" smtClean="0"/>
              <a:t>performance</a:t>
            </a:r>
            <a:r>
              <a:rPr lang="is-IS" dirty="0" smtClean="0"/>
              <a:t>, less </a:t>
            </a:r>
            <a:r>
              <a:rPr lang="is-IS" dirty="0" err="1" smtClean="0"/>
              <a:t>awareness</a:t>
            </a:r>
            <a:r>
              <a:rPr lang="is-IS" dirty="0" smtClean="0"/>
              <a:t>)</a:t>
            </a:r>
          </a:p>
          <a:p>
            <a:pPr lvl="2"/>
            <a:r>
              <a:rPr lang="is-IS" dirty="0" smtClean="0"/>
              <a:t>Ísl. v. lítillar meðvitundar um hnattræna hlýnun</a:t>
            </a:r>
          </a:p>
          <a:p>
            <a:pPr lvl="2"/>
            <a:r>
              <a:rPr lang="is-IS" dirty="0" err="1" smtClean="0"/>
              <a:t>corr</a:t>
            </a:r>
            <a:r>
              <a:rPr lang="is-IS" dirty="0" smtClean="0"/>
              <a:t>.  </a:t>
            </a:r>
            <a:r>
              <a:rPr lang="is-IS" dirty="0" err="1" smtClean="0"/>
              <a:t>med</a:t>
            </a:r>
            <a:r>
              <a:rPr lang="is-IS" dirty="0" smtClean="0"/>
              <a:t> karakter på </a:t>
            </a:r>
            <a:r>
              <a:rPr lang="is-IS" dirty="0" err="1" smtClean="0"/>
              <a:t>skoleviveau</a:t>
            </a:r>
            <a:endParaRPr lang="is-IS" dirty="0" smtClean="0"/>
          </a:p>
          <a:p>
            <a:pPr lvl="1"/>
            <a:r>
              <a:rPr lang="is-IS" dirty="0" err="1"/>
              <a:t>Optimisme</a:t>
            </a:r>
            <a:r>
              <a:rPr lang="is-IS" dirty="0"/>
              <a:t> (ENVOPT)</a:t>
            </a:r>
            <a:endParaRPr lang="is-IS" dirty="0" smtClean="0"/>
          </a:p>
          <a:p>
            <a:pPr lvl="2"/>
            <a:r>
              <a:rPr lang="is-IS" dirty="0" smtClean="0"/>
              <a:t>Veik neikvæð tengsl við einkunnir í öllum OECD löndunum (</a:t>
            </a:r>
            <a:r>
              <a:rPr lang="is-IS" dirty="0" err="1" smtClean="0"/>
              <a:t>corr</a:t>
            </a:r>
            <a:r>
              <a:rPr lang="is-IS" dirty="0" smtClean="0"/>
              <a:t> -0.17)</a:t>
            </a:r>
          </a:p>
          <a:p>
            <a:pPr lvl="2"/>
            <a:r>
              <a:rPr lang="is-IS" dirty="0" smtClean="0"/>
              <a:t>Tengsl milli lágrar þjóðfélagsstöðu og </a:t>
            </a:r>
            <a:r>
              <a:rPr lang="is-IS" dirty="0" err="1" smtClean="0"/>
              <a:t>umhv</a:t>
            </a:r>
            <a:r>
              <a:rPr lang="is-IS" dirty="0" smtClean="0"/>
              <a:t>.bjartsýni</a:t>
            </a:r>
          </a:p>
          <a:p>
            <a:pPr lvl="2"/>
            <a:r>
              <a:rPr lang="is-IS" dirty="0" smtClean="0"/>
              <a:t>Líka á Ísl.</a:t>
            </a:r>
          </a:p>
          <a:p>
            <a:pPr lvl="2"/>
            <a:r>
              <a:rPr lang="is-IS" dirty="0" err="1"/>
              <a:t>corr</a:t>
            </a:r>
            <a:r>
              <a:rPr lang="is-IS" dirty="0"/>
              <a:t>.  </a:t>
            </a:r>
            <a:r>
              <a:rPr lang="is-IS" dirty="0" err="1"/>
              <a:t>med</a:t>
            </a:r>
            <a:r>
              <a:rPr lang="is-IS" dirty="0"/>
              <a:t> karakter på </a:t>
            </a:r>
            <a:r>
              <a:rPr lang="is-IS" dirty="0" err="1"/>
              <a:t>skoleviveau</a:t>
            </a:r>
            <a:endParaRPr lang="is-IS" dirty="0"/>
          </a:p>
          <a:p>
            <a:pPr lvl="1"/>
            <a:r>
              <a:rPr lang="is-IS" dirty="0" err="1" smtClean="0"/>
              <a:t>Bekymringer</a:t>
            </a:r>
            <a:r>
              <a:rPr lang="is-IS" dirty="0" smtClean="0"/>
              <a:t> (ENVPERC )</a:t>
            </a:r>
          </a:p>
          <a:p>
            <a:pPr lvl="2"/>
            <a:r>
              <a:rPr lang="is-IS" dirty="0" smtClean="0"/>
              <a:t>Unglingar hafa áhyggjur af umhverfismálum</a:t>
            </a:r>
          </a:p>
          <a:p>
            <a:pPr lvl="2"/>
            <a:r>
              <a:rPr lang="is-IS" dirty="0"/>
              <a:t>Litlar áhyggjur á Ísl</a:t>
            </a:r>
            <a:r>
              <a:rPr lang="is-IS" dirty="0" smtClean="0"/>
              <a:t>., sbr. Tékkland og Ísland</a:t>
            </a:r>
            <a:endParaRPr lang="is-IS" dirty="0"/>
          </a:p>
          <a:p>
            <a:pPr lvl="2"/>
            <a:r>
              <a:rPr lang="is-IS" dirty="0" smtClean="0"/>
              <a:t>Engin tengsl við einkunnir í heild í OECD, jákvæð í 18 löndum</a:t>
            </a:r>
          </a:p>
          <a:p>
            <a:pPr lvl="2"/>
            <a:r>
              <a:rPr lang="is-IS" dirty="0" smtClean="0"/>
              <a:t>Neikvæð tengsl við frammistöðu í náttúruvísindum á Ísl.</a:t>
            </a:r>
          </a:p>
          <a:p>
            <a:pPr lvl="2"/>
            <a:r>
              <a:rPr lang="is-IS" dirty="0" smtClean="0"/>
              <a:t>Engin tengsl við ESCS í OECD í heild, jafnvel meiri áhyggjur hjá lágt settum</a:t>
            </a:r>
          </a:p>
          <a:p>
            <a:pPr lvl="1"/>
            <a:r>
              <a:rPr lang="is-IS" dirty="0" err="1" smtClean="0"/>
              <a:t>Ansvarlighed</a:t>
            </a:r>
            <a:r>
              <a:rPr lang="is-IS" dirty="0" smtClean="0"/>
              <a:t> (RESPDEV)</a:t>
            </a:r>
          </a:p>
          <a:p>
            <a:pPr lvl="2"/>
            <a:r>
              <a:rPr lang="is-IS" dirty="0" smtClean="0"/>
              <a:t>Veik jákvæð tengsl við einkunnir í öllum OECD löndum (</a:t>
            </a:r>
            <a:r>
              <a:rPr lang="is-IS" dirty="0" err="1" smtClean="0"/>
              <a:t>corr</a:t>
            </a:r>
            <a:r>
              <a:rPr lang="is-IS" dirty="0" smtClean="0"/>
              <a:t>. 0.18)</a:t>
            </a:r>
          </a:p>
          <a:p>
            <a:pPr lvl="2"/>
            <a:r>
              <a:rPr lang="is-IS" dirty="0" smtClean="0"/>
              <a:t>Lítil ábyrgð á Ísl.</a:t>
            </a:r>
          </a:p>
          <a:p>
            <a:pPr lvl="2"/>
            <a:r>
              <a:rPr lang="is-IS" dirty="0" smtClean="0"/>
              <a:t>Sterk tengsl </a:t>
            </a:r>
            <a:r>
              <a:rPr lang="is-IS" dirty="0"/>
              <a:t>tengsl við frammistöðu í náttúruvísindum á Ísl</a:t>
            </a:r>
            <a:r>
              <a:rPr lang="is-IS" dirty="0" smtClean="0"/>
              <a:t>.</a:t>
            </a:r>
          </a:p>
          <a:p>
            <a:pPr lvl="2"/>
            <a:r>
              <a:rPr lang="is-IS" dirty="0" smtClean="0"/>
              <a:t>Jákvæð tengsl við </a:t>
            </a:r>
            <a:r>
              <a:rPr lang="is-IS" dirty="0"/>
              <a:t>félagslegan bakgrunn (ESCS</a:t>
            </a:r>
            <a:r>
              <a:rPr lang="is-IS" dirty="0" smtClean="0"/>
              <a:t>)</a:t>
            </a:r>
          </a:p>
          <a:p>
            <a:pPr lvl="2"/>
            <a:r>
              <a:rPr lang="is-IS" dirty="0" err="1"/>
              <a:t>corr</a:t>
            </a:r>
            <a:r>
              <a:rPr lang="is-IS" dirty="0"/>
              <a:t>.  </a:t>
            </a:r>
            <a:r>
              <a:rPr lang="is-IS" dirty="0" err="1"/>
              <a:t>med</a:t>
            </a:r>
            <a:r>
              <a:rPr lang="is-IS" dirty="0"/>
              <a:t> karakter på </a:t>
            </a:r>
            <a:r>
              <a:rPr lang="is-IS" dirty="0" err="1" smtClean="0"/>
              <a:t>skoleviveau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494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PISA 2006 i </a:t>
            </a:r>
            <a:r>
              <a:rPr lang="is-IS" dirty="0" err="1" smtClean="0"/>
              <a:t>verden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is-IS" dirty="0" smtClean="0"/>
              <a:t>Forskel </a:t>
            </a:r>
            <a:r>
              <a:rPr lang="is-IS" dirty="0" err="1" smtClean="0"/>
              <a:t>imellem</a:t>
            </a:r>
            <a:r>
              <a:rPr lang="is-IS" dirty="0" smtClean="0"/>
              <a:t> </a:t>
            </a:r>
            <a:r>
              <a:rPr lang="is-IS" dirty="0" err="1" smtClean="0"/>
              <a:t>Canada</a:t>
            </a:r>
            <a:r>
              <a:rPr lang="is-IS" dirty="0" smtClean="0"/>
              <a:t> og USA</a:t>
            </a:r>
            <a:endParaRPr lang="is-IS" dirty="0"/>
          </a:p>
          <a:p>
            <a:pPr lvl="2"/>
            <a:r>
              <a:rPr lang="is-IS" dirty="0" smtClean="0"/>
              <a:t>ENVAWARE, ENVOPT, ENVPERC, RESPDEV </a:t>
            </a:r>
            <a:r>
              <a:rPr lang="is-IS" sz="1800" dirty="0" smtClean="0"/>
              <a:t>(Lin og </a:t>
            </a:r>
            <a:r>
              <a:rPr lang="is-IS" sz="1800" dirty="0" err="1" smtClean="0"/>
              <a:t>Shi</a:t>
            </a:r>
            <a:r>
              <a:rPr lang="is-IS" sz="1800" dirty="0" smtClean="0"/>
              <a:t> 2014)</a:t>
            </a:r>
            <a:endParaRPr lang="is-IS" sz="1800" dirty="0"/>
          </a:p>
          <a:p>
            <a:pPr lvl="1"/>
            <a:r>
              <a:rPr lang="is-IS" dirty="0" smtClean="0"/>
              <a:t>Forskel </a:t>
            </a:r>
            <a:r>
              <a:rPr lang="is-IS" dirty="0" err="1" smtClean="0"/>
              <a:t>internt</a:t>
            </a:r>
            <a:r>
              <a:rPr lang="is-IS" dirty="0" smtClean="0"/>
              <a:t> i </a:t>
            </a:r>
            <a:r>
              <a:rPr lang="is-IS" dirty="0" err="1" smtClean="0"/>
              <a:t>Canada</a:t>
            </a:r>
            <a:endParaRPr lang="is-IS" dirty="0" smtClean="0"/>
          </a:p>
          <a:p>
            <a:pPr lvl="2"/>
            <a:r>
              <a:rPr lang="is-IS" dirty="0" err="1" smtClean="0"/>
              <a:t>imellem</a:t>
            </a:r>
            <a:r>
              <a:rPr lang="is-IS" dirty="0" smtClean="0"/>
              <a:t> </a:t>
            </a:r>
            <a:r>
              <a:rPr lang="is-IS" dirty="0" err="1" smtClean="0"/>
              <a:t>imigrant</a:t>
            </a:r>
            <a:r>
              <a:rPr lang="is-IS" dirty="0" smtClean="0"/>
              <a:t> </a:t>
            </a:r>
            <a:r>
              <a:rPr lang="is-IS" dirty="0" err="1" smtClean="0"/>
              <a:t>studenter</a:t>
            </a:r>
            <a:r>
              <a:rPr lang="is-IS" dirty="0" smtClean="0"/>
              <a:t> og </a:t>
            </a:r>
            <a:r>
              <a:rPr lang="is-IS" dirty="0" err="1" smtClean="0"/>
              <a:t>hjemmeboende</a:t>
            </a:r>
            <a:endParaRPr lang="is-IS" dirty="0" smtClean="0"/>
          </a:p>
          <a:p>
            <a:pPr lvl="2"/>
            <a:r>
              <a:rPr lang="is-IS" dirty="0" smtClean="0"/>
              <a:t>ENVAWARE, ENVOPT </a:t>
            </a:r>
            <a:r>
              <a:rPr lang="is-IS" sz="1800" dirty="0" smtClean="0"/>
              <a:t>(</a:t>
            </a:r>
            <a:r>
              <a:rPr lang="is-IS" sz="1800" dirty="0" err="1" smtClean="0"/>
              <a:t>Areeattamannil</a:t>
            </a:r>
            <a:r>
              <a:rPr lang="is-IS" sz="1800" dirty="0" smtClean="0"/>
              <a:t> og </a:t>
            </a:r>
            <a:r>
              <a:rPr lang="is-IS" sz="1800" dirty="0" err="1" smtClean="0"/>
              <a:t>Kaur</a:t>
            </a:r>
            <a:r>
              <a:rPr lang="is-IS" sz="1800" dirty="0" smtClean="0"/>
              <a:t> 2012)</a:t>
            </a:r>
          </a:p>
          <a:p>
            <a:pPr lvl="1"/>
            <a:r>
              <a:rPr lang="is-IS" dirty="0" err="1" smtClean="0"/>
              <a:t>Flemish</a:t>
            </a:r>
            <a:r>
              <a:rPr lang="is-IS" dirty="0" smtClean="0"/>
              <a:t> </a:t>
            </a:r>
            <a:r>
              <a:rPr lang="is-IS" dirty="0" err="1" smtClean="0"/>
              <a:t>data</a:t>
            </a:r>
            <a:endParaRPr lang="is-IS" dirty="0" smtClean="0"/>
          </a:p>
          <a:p>
            <a:pPr lvl="2"/>
            <a:r>
              <a:rPr lang="is-IS" dirty="0" err="1" smtClean="0"/>
              <a:t>Skoler</a:t>
            </a:r>
            <a:r>
              <a:rPr lang="is-IS" dirty="0" smtClean="0"/>
              <a:t> og</a:t>
            </a:r>
          </a:p>
          <a:p>
            <a:pPr lvl="2"/>
            <a:r>
              <a:rPr lang="is-IS" dirty="0" err="1"/>
              <a:t>s</a:t>
            </a:r>
            <a:r>
              <a:rPr lang="is-IS" dirty="0" err="1" smtClean="0"/>
              <a:t>ocial</a:t>
            </a:r>
            <a:r>
              <a:rPr lang="is-IS" dirty="0" smtClean="0"/>
              <a:t> </a:t>
            </a:r>
            <a:r>
              <a:rPr lang="is-IS" dirty="0" err="1" smtClean="0"/>
              <a:t>baggrund</a:t>
            </a:r>
            <a:r>
              <a:rPr lang="is-IS" dirty="0" smtClean="0"/>
              <a:t> på</a:t>
            </a:r>
            <a:r>
              <a:rPr lang="is-IS" dirty="0" err="1" smtClean="0"/>
              <a:t>virker</a:t>
            </a:r>
            <a:r>
              <a:rPr lang="is-IS" dirty="0" smtClean="0"/>
              <a:t> ENVAWARE </a:t>
            </a:r>
            <a:r>
              <a:rPr lang="is-IS" sz="1800" dirty="0" smtClean="0"/>
              <a:t>(</a:t>
            </a:r>
            <a:r>
              <a:rPr lang="is-IS" sz="1800" dirty="0" err="1" smtClean="0"/>
              <a:t>Pauw</a:t>
            </a:r>
            <a:r>
              <a:rPr lang="is-IS" sz="1800" dirty="0" smtClean="0"/>
              <a:t> et.al.2010)</a:t>
            </a:r>
            <a:endParaRPr lang="is-IS" sz="1800" dirty="0"/>
          </a:p>
          <a:p>
            <a:pPr lvl="2"/>
            <a:r>
              <a:rPr lang="is-IS" dirty="0"/>
              <a:t>....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6311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Sp</a:t>
            </a:r>
            <a:r>
              <a:rPr lang="is-IS" dirty="0" smtClean="0"/>
              <a:t>ørgsmål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s-IS" dirty="0" smtClean="0"/>
              <a:t>Er der en forskel på </a:t>
            </a:r>
            <a:r>
              <a:rPr lang="is-IS" dirty="0" err="1" smtClean="0"/>
              <a:t>Landet</a:t>
            </a:r>
            <a:r>
              <a:rPr lang="is-IS" dirty="0" smtClean="0"/>
              <a:t> og </a:t>
            </a:r>
            <a:r>
              <a:rPr lang="is-IS" dirty="0" err="1" smtClean="0"/>
              <a:t>hovedstadsregionen</a:t>
            </a:r>
            <a:r>
              <a:rPr lang="is-IS" dirty="0" smtClean="0"/>
              <a:t> </a:t>
            </a:r>
            <a:r>
              <a:rPr lang="is-IS" dirty="0" err="1" smtClean="0"/>
              <a:t>ang</a:t>
            </a:r>
            <a:r>
              <a:rPr lang="is-IS" dirty="0" smtClean="0"/>
              <a:t>ående miljøbevidsthed blandt unge i slutningen af den skolepligtige alder? </a:t>
            </a:r>
          </a:p>
          <a:p>
            <a:r>
              <a:rPr lang="is-IS" dirty="0" smtClean="0"/>
              <a:t>Er der </a:t>
            </a:r>
            <a:r>
              <a:rPr lang="is-IS" dirty="0" err="1" smtClean="0"/>
              <a:t>samme</a:t>
            </a:r>
            <a:r>
              <a:rPr lang="is-IS" dirty="0" smtClean="0"/>
              <a:t> forskel og </a:t>
            </a:r>
            <a:r>
              <a:rPr lang="is-IS" dirty="0" err="1" smtClean="0"/>
              <a:t>ang</a:t>
            </a:r>
            <a:r>
              <a:rPr lang="is-IS" dirty="0" smtClean="0"/>
              <a:t>ående andre variabler?</a:t>
            </a:r>
          </a:p>
          <a:p>
            <a:pPr lvl="1"/>
            <a:r>
              <a:rPr lang="is-IS" dirty="0" err="1" smtClean="0"/>
              <a:t>Social</a:t>
            </a:r>
            <a:r>
              <a:rPr lang="is-IS" dirty="0" smtClean="0"/>
              <a:t> </a:t>
            </a:r>
            <a:r>
              <a:rPr lang="is-IS" dirty="0" err="1" smtClean="0"/>
              <a:t>baggrund</a:t>
            </a:r>
            <a:r>
              <a:rPr lang="is-IS" dirty="0" smtClean="0"/>
              <a:t> (4 </a:t>
            </a:r>
            <a:r>
              <a:rPr lang="is-IS" dirty="0" err="1" smtClean="0"/>
              <a:t>indikatorer</a:t>
            </a:r>
            <a:r>
              <a:rPr lang="is-IS" dirty="0" smtClean="0"/>
              <a:t>)</a:t>
            </a:r>
          </a:p>
          <a:p>
            <a:pPr lvl="1"/>
            <a:r>
              <a:rPr lang="is-IS" dirty="0" err="1" smtClean="0"/>
              <a:t>Hjemmets</a:t>
            </a:r>
            <a:r>
              <a:rPr lang="is-IS" dirty="0" smtClean="0"/>
              <a:t> </a:t>
            </a:r>
            <a:r>
              <a:rPr lang="is-IS" dirty="0" err="1" smtClean="0"/>
              <a:t>jordiske</a:t>
            </a:r>
            <a:r>
              <a:rPr lang="is-IS" dirty="0" smtClean="0"/>
              <a:t> </a:t>
            </a:r>
            <a:r>
              <a:rPr lang="is-IS" dirty="0" err="1" smtClean="0"/>
              <a:t>goder</a:t>
            </a:r>
            <a:r>
              <a:rPr lang="is-IS" dirty="0" smtClean="0"/>
              <a:t> </a:t>
            </a:r>
            <a:r>
              <a:rPr lang="is-IS" dirty="0"/>
              <a:t>(4 </a:t>
            </a:r>
            <a:r>
              <a:rPr lang="is-IS" dirty="0" err="1"/>
              <a:t>indikatorer</a:t>
            </a:r>
            <a:r>
              <a:rPr lang="is-IS" dirty="0" smtClean="0"/>
              <a:t>)</a:t>
            </a:r>
          </a:p>
          <a:p>
            <a:pPr lvl="1"/>
            <a:r>
              <a:rPr lang="is-IS" dirty="0" err="1" smtClean="0"/>
              <a:t>Uddannelses</a:t>
            </a:r>
            <a:r>
              <a:rPr lang="is-IS" dirty="0" smtClean="0"/>
              <a:t> </a:t>
            </a:r>
            <a:r>
              <a:rPr lang="is-IS" dirty="0" err="1" smtClean="0"/>
              <a:t>praksis</a:t>
            </a:r>
            <a:r>
              <a:rPr lang="is-IS" dirty="0" smtClean="0"/>
              <a:t> (4 </a:t>
            </a:r>
            <a:r>
              <a:rPr lang="is-IS" dirty="0" err="1"/>
              <a:t>indikatorer</a:t>
            </a:r>
            <a:r>
              <a:rPr lang="is-IS" dirty="0" smtClean="0"/>
              <a:t>)</a:t>
            </a:r>
          </a:p>
          <a:p>
            <a:pPr lvl="1"/>
            <a:r>
              <a:rPr lang="is-IS" dirty="0" err="1"/>
              <a:t>Udannelses</a:t>
            </a:r>
            <a:r>
              <a:rPr lang="is-IS" dirty="0"/>
              <a:t> </a:t>
            </a:r>
            <a:r>
              <a:rPr lang="is-IS" dirty="0" err="1" smtClean="0"/>
              <a:t>resultater</a:t>
            </a:r>
            <a:r>
              <a:rPr lang="is-IS" dirty="0" smtClean="0"/>
              <a:t> (3 </a:t>
            </a:r>
            <a:r>
              <a:rPr lang="is-IS" dirty="0" err="1"/>
              <a:t>indikatorer</a:t>
            </a:r>
            <a:r>
              <a:rPr lang="is-IS" dirty="0" smtClean="0"/>
              <a:t>)</a:t>
            </a:r>
          </a:p>
          <a:p>
            <a:r>
              <a:rPr lang="is-IS" dirty="0" err="1" smtClean="0"/>
              <a:t>Hvilke</a:t>
            </a:r>
            <a:r>
              <a:rPr lang="is-IS" dirty="0" smtClean="0"/>
              <a:t> </a:t>
            </a:r>
            <a:r>
              <a:rPr lang="is-IS" dirty="0" err="1" smtClean="0"/>
              <a:t>variabler</a:t>
            </a:r>
            <a:r>
              <a:rPr lang="is-IS" dirty="0" smtClean="0"/>
              <a:t> er </a:t>
            </a:r>
            <a:r>
              <a:rPr lang="is-IS" dirty="0" err="1" smtClean="0"/>
              <a:t>forbundet</a:t>
            </a:r>
            <a:r>
              <a:rPr lang="is-IS" dirty="0" smtClean="0"/>
              <a:t> með </a:t>
            </a:r>
            <a:r>
              <a:rPr lang="is-IS" dirty="0" err="1" smtClean="0"/>
              <a:t>milj</a:t>
            </a:r>
            <a:r>
              <a:rPr lang="is-IS" dirty="0" smtClean="0"/>
              <a:t>øbevidsthed?</a:t>
            </a:r>
          </a:p>
          <a:p>
            <a:r>
              <a:rPr lang="is-IS" dirty="0" smtClean="0"/>
              <a:t>Er </a:t>
            </a:r>
            <a:r>
              <a:rPr lang="is-IS" dirty="0" err="1" smtClean="0"/>
              <a:t>det</a:t>
            </a:r>
            <a:r>
              <a:rPr lang="is-IS" dirty="0" smtClean="0"/>
              <a:t> </a:t>
            </a:r>
            <a:r>
              <a:rPr lang="is-IS" dirty="0" err="1" smtClean="0"/>
              <a:t>indbygger</a:t>
            </a:r>
            <a:r>
              <a:rPr lang="is-IS" dirty="0" smtClean="0"/>
              <a:t> pr. km²?</a:t>
            </a:r>
          </a:p>
        </p:txBody>
      </p:sp>
    </p:spTree>
    <p:extLst>
      <p:ext uri="{BB962C8B-B14F-4D97-AF65-F5344CB8AC3E}">
        <p14:creationId xmlns:p14="http://schemas.microsoft.com/office/powerpoint/2010/main" val="208132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Resultater</a:t>
            </a:r>
            <a:r>
              <a:rPr lang="is-IS" dirty="0" smtClean="0"/>
              <a:t>: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878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41275"/>
            <a:ext cx="5902325" cy="678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5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1218</Words>
  <Application>Microsoft Office PowerPoint</Application>
  <PresentationFormat>Skærmshow (4:3)</PresentationFormat>
  <Paragraphs>151</Paragraphs>
  <Slides>20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Office Theme</vt:lpstr>
      <vt:lpstr>Miljöbevisthed  Forbindelsen imellem miljöbevidsthed og eksamensresultater blandt unge i landdistrikterne i Island</vt:lpstr>
      <vt:lpstr>Den arktiske diskurs</vt:lpstr>
      <vt:lpstr>Island: antal indbyggere 2006</vt:lpstr>
      <vt:lpstr>Data</vt:lpstr>
      <vt:lpstr>PISA 2006 Island</vt:lpstr>
      <vt:lpstr>PISA 2006 i verden</vt:lpstr>
      <vt:lpstr>Spørgsmål</vt:lpstr>
      <vt:lpstr>Resultater:</vt:lpstr>
      <vt:lpstr>PowerPoint-præsentation</vt:lpstr>
      <vt:lpstr>Implikationer</vt:lpstr>
      <vt:lpstr>PowerPoint-præsentation</vt:lpstr>
      <vt:lpstr>PowerPoint-præsentation</vt:lpstr>
      <vt:lpstr>PowerPoint-præsentation</vt:lpstr>
      <vt:lpstr>Island</vt:lpstr>
      <vt:lpstr>PowerPoint-præsentation</vt:lpstr>
      <vt:lpstr>Sammenfatning</vt:lpstr>
      <vt:lpstr>PowerPoint-præsentation</vt:lpstr>
      <vt:lpstr>Extra: Aukaefni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</dc:creator>
  <cp:lastModifiedBy>Else Søndergaard</cp:lastModifiedBy>
  <cp:revision>74</cp:revision>
  <cp:lastPrinted>2014-09-03T22:52:34Z</cp:lastPrinted>
  <dcterms:created xsi:type="dcterms:W3CDTF">2014-08-08T13:33:20Z</dcterms:created>
  <dcterms:modified xsi:type="dcterms:W3CDTF">2014-09-16T10:09:03Z</dcterms:modified>
</cp:coreProperties>
</file>