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Lst>
  <p:sldSz cx="9144000" cy="6858000" type="screen4x3"/>
  <p:notesSz cx="6810375"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2462" autoAdjust="0"/>
  </p:normalViewPr>
  <p:slideViewPr>
    <p:cSldViewPr>
      <p:cViewPr varScale="1">
        <p:scale>
          <a:sx n="50" d="100"/>
          <a:sy n="50" d="100"/>
        </p:scale>
        <p:origin x="-456" y="-96"/>
      </p:cViewPr>
      <p:guideLst>
        <p:guide orient="horz" pos="2160"/>
        <p:guide pos="2880"/>
      </p:guideLst>
    </p:cSldViewPr>
  </p:slideViewPr>
  <p:outlineViewPr>
    <p:cViewPr>
      <p:scale>
        <a:sx n="33" d="100"/>
        <a:sy n="33" d="100"/>
      </p:scale>
      <p:origin x="48" y="12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8F02C02F-4F0B-4179-9D5B-DA4193237190}" type="datetimeFigureOut">
              <a:rPr lang="da-DK" smtClean="0"/>
              <a:t>22-09-2014</a:t>
            </a:fld>
            <a:endParaRPr lang="da-DK"/>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6E48389A-C019-40DD-B3ED-1C83DBA42401}" type="slidenum">
              <a:rPr lang="da-DK" smtClean="0"/>
              <a:t>‹nr.›</a:t>
            </a:fld>
            <a:endParaRPr lang="da-DK"/>
          </a:p>
        </p:txBody>
      </p:sp>
    </p:spTree>
    <p:extLst>
      <p:ext uri="{BB962C8B-B14F-4D97-AF65-F5344CB8AC3E}">
        <p14:creationId xmlns:p14="http://schemas.microsoft.com/office/powerpoint/2010/main" val="392499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Jeg skal fremlægge resultater fra vores undersøgelser fra 2009-10.</a:t>
            </a:r>
            <a:r>
              <a:rPr lang="da-DK" baseline="0" dirty="0" smtClean="0"/>
              <a:t> Godt nok er resultaterne 4 år gamle, men vi synes problemstillingerne har stadig relevans til diskussion af emnet. </a:t>
            </a:r>
            <a:r>
              <a:rPr lang="da-DK" dirty="0" smtClean="0"/>
              <a:t>Som en del af udvikling af metoder og værkstøjer til evalueringen indenfor skolens regi – samme</a:t>
            </a:r>
            <a:r>
              <a:rPr lang="da-DK" baseline="0" dirty="0" smtClean="0"/>
              <a:t> skelet som EVA – fagevalueringerne, som gav råd og vink anvendte. Men vi har selv udfyldt indholdet – ud fra nogle problemstillinger som vi selv har tematiseret på baggrund af rapporter og</a:t>
            </a:r>
            <a:r>
              <a:rPr lang="da-DK" sz="1200" kern="1200" dirty="0" smtClean="0">
                <a:solidFill>
                  <a:schemeClr val="tx1"/>
                </a:solidFill>
                <a:effectLst/>
                <a:latin typeface="+mn-lt"/>
                <a:ea typeface="+mn-ea"/>
                <a:cs typeface="+mn-cs"/>
              </a:rPr>
              <a:t> tidligere gennemførte undersøgelser</a:t>
            </a: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samt gruppeinterview af 11 grønlandsklærere, som peger på nogle problemstillinger der kan undersøges nærmere. Resultaterne er svære at generalisere, netop denne er ikke landsdækkende og pga. manglende kvantitative undersøgelser f.eks. Spørgeskemaer, der kan validere data fra kvalitative undersøgelser. Fravalgt spørgeskemaundersøgelse, lærere og skolerne er trætte af disse og svarprocenten plejer ikke være stort i </a:t>
            </a:r>
            <a:r>
              <a:rPr lang="da-DK" baseline="0" dirty="0" err="1" smtClean="0"/>
              <a:t>Grl</a:t>
            </a:r>
            <a:r>
              <a:rPr lang="da-DK" baseline="0" dirty="0" smtClean="0"/>
              <a:t>.. Data mere diskussionsoplæg, således de enkelte lærere kan spejle sig ind i centrale problemstillinger. </a:t>
            </a:r>
            <a:r>
              <a:rPr lang="da-DK" sz="1200" b="1" kern="1200" dirty="0" smtClean="0">
                <a:solidFill>
                  <a:schemeClr val="tx1"/>
                </a:solidFill>
                <a:effectLst/>
                <a:latin typeface="+mn-lt"/>
                <a:ea typeface="+mn-ea"/>
                <a:cs typeface="+mn-cs"/>
              </a:rPr>
              <a:t>Denne evaluering vil sætte fokus på hvordan faget kan styrkes. </a:t>
            </a:r>
            <a:endParaRPr lang="da-DK" b="1" dirty="0"/>
          </a:p>
        </p:txBody>
      </p:sp>
      <p:sp>
        <p:nvSpPr>
          <p:cNvPr id="4" name="Pladsholder til diasnummer 3"/>
          <p:cNvSpPr>
            <a:spLocks noGrp="1"/>
          </p:cNvSpPr>
          <p:nvPr>
            <p:ph type="sldNum" sz="quarter" idx="10"/>
          </p:nvPr>
        </p:nvSpPr>
        <p:spPr/>
        <p:txBody>
          <a:bodyPr/>
          <a:lstStyle/>
          <a:p>
            <a:fld id="{6E48389A-C019-40DD-B3ED-1C83DBA42401}" type="slidenum">
              <a:rPr lang="da-DK" smtClean="0"/>
              <a:t>1</a:t>
            </a:fld>
            <a:endParaRPr lang="da-DK"/>
          </a:p>
        </p:txBody>
      </p:sp>
    </p:spTree>
    <p:extLst>
      <p:ext uri="{BB962C8B-B14F-4D97-AF65-F5344CB8AC3E}">
        <p14:creationId xmlns:p14="http://schemas.microsoft.com/office/powerpoint/2010/main" val="975754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10</a:t>
            </a:fld>
            <a:endParaRPr lang="da-DK"/>
          </a:p>
        </p:txBody>
      </p:sp>
    </p:spTree>
    <p:extLst>
      <p:ext uri="{BB962C8B-B14F-4D97-AF65-F5344CB8AC3E}">
        <p14:creationId xmlns:p14="http://schemas.microsoft.com/office/powerpoint/2010/main" val="101590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11</a:t>
            </a:fld>
            <a:endParaRPr lang="da-DK"/>
          </a:p>
        </p:txBody>
      </p:sp>
    </p:spTree>
    <p:extLst>
      <p:ext uri="{BB962C8B-B14F-4D97-AF65-F5344CB8AC3E}">
        <p14:creationId xmlns:p14="http://schemas.microsoft.com/office/powerpoint/2010/main" val="3280959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Denne lærer har</a:t>
            </a:r>
            <a:r>
              <a:rPr lang="da-DK" baseline="0" dirty="0" smtClean="0"/>
              <a:t> taget akademisk diplom i Grønlandsk, skal undervise dygtige elever. </a:t>
            </a:r>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12</a:t>
            </a:fld>
            <a:endParaRPr lang="da-DK"/>
          </a:p>
        </p:txBody>
      </p:sp>
    </p:spTree>
    <p:extLst>
      <p:ext uri="{BB962C8B-B14F-4D97-AF65-F5344CB8AC3E}">
        <p14:creationId xmlns:p14="http://schemas.microsoft.com/office/powerpoint/2010/main" val="1223428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E48389A-C019-40DD-B3ED-1C83DBA42401}" type="slidenum">
              <a:rPr lang="da-DK" smtClean="0"/>
              <a:t>13</a:t>
            </a:fld>
            <a:endParaRPr lang="da-DK"/>
          </a:p>
        </p:txBody>
      </p:sp>
    </p:spTree>
    <p:extLst>
      <p:ext uri="{BB962C8B-B14F-4D97-AF65-F5344CB8AC3E}">
        <p14:creationId xmlns:p14="http://schemas.microsoft.com/office/powerpoint/2010/main" val="3441986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E48389A-C019-40DD-B3ED-1C83DBA42401}" type="slidenum">
              <a:rPr lang="da-DK" smtClean="0"/>
              <a:t>14</a:t>
            </a:fld>
            <a:endParaRPr lang="da-DK"/>
          </a:p>
        </p:txBody>
      </p:sp>
    </p:spTree>
    <p:extLst>
      <p:ext uri="{BB962C8B-B14F-4D97-AF65-F5344CB8AC3E}">
        <p14:creationId xmlns:p14="http://schemas.microsoft.com/office/powerpoint/2010/main" val="1746720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E48389A-C019-40DD-B3ED-1C83DBA42401}" type="slidenum">
              <a:rPr lang="da-DK" smtClean="0"/>
              <a:t>15</a:t>
            </a:fld>
            <a:endParaRPr lang="da-DK"/>
          </a:p>
        </p:txBody>
      </p:sp>
    </p:spTree>
    <p:extLst>
      <p:ext uri="{BB962C8B-B14F-4D97-AF65-F5344CB8AC3E}">
        <p14:creationId xmlns:p14="http://schemas.microsoft.com/office/powerpoint/2010/main" val="3875206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At stille passende opgaver ud fra elevernes</a:t>
            </a:r>
            <a:r>
              <a:rPr lang="da-DK" baseline="0" dirty="0" smtClean="0"/>
              <a:t> niveau og forudsætninger. At stille forskellige arbejdsformer til eleverne og sammensatte elever forskelligt par-gruppearbejde til ensartede færdigheder/forudsætninger, samme sproglige kundskaber eller venner. Nogle gange bremser elever, der ikke har grønlandsk som modersmål </a:t>
            </a:r>
            <a:r>
              <a:rPr lang="da-DK" baseline="0" dirty="0" err="1" smtClean="0"/>
              <a:t>diff.uv</a:t>
            </a:r>
            <a:r>
              <a:rPr lang="da-DK" baseline="0" dirty="0" smtClean="0"/>
              <a:t>. især </a:t>
            </a:r>
            <a:r>
              <a:rPr lang="da-DK" baseline="0" dirty="0" err="1" smtClean="0"/>
              <a:t>fællesuv</a:t>
            </a:r>
            <a:r>
              <a:rPr lang="da-DK" baseline="0" dirty="0" smtClean="0"/>
              <a:t>. Storyline bruges også til </a:t>
            </a:r>
            <a:r>
              <a:rPr lang="da-DK" baseline="0" dirty="0" err="1" smtClean="0"/>
              <a:t>uv.diff</a:t>
            </a:r>
            <a:r>
              <a:rPr lang="da-DK" baseline="0" dirty="0" smtClean="0"/>
              <a:t>. Den sidste er lidt svært at forstå –koks i formuleringen..</a:t>
            </a:r>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16</a:t>
            </a:fld>
            <a:endParaRPr lang="da-DK"/>
          </a:p>
        </p:txBody>
      </p:sp>
    </p:spTree>
    <p:extLst>
      <p:ext uri="{BB962C8B-B14F-4D97-AF65-F5344CB8AC3E}">
        <p14:creationId xmlns:p14="http://schemas.microsoft.com/office/powerpoint/2010/main" val="901689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smtClean="0"/>
              <a:t>Nerrivinni</a:t>
            </a:r>
            <a:r>
              <a:rPr lang="da-DK" dirty="0" smtClean="0"/>
              <a:t> </a:t>
            </a:r>
            <a:r>
              <a:rPr lang="da-DK" dirty="0" err="1" smtClean="0"/>
              <a:t>suliassat</a:t>
            </a:r>
            <a:r>
              <a:rPr lang="da-DK" dirty="0" smtClean="0"/>
              <a:t> </a:t>
            </a:r>
            <a:r>
              <a:rPr lang="da-DK" dirty="0" err="1" smtClean="0"/>
              <a:t>assigiinngitsut</a:t>
            </a:r>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17</a:t>
            </a:fld>
            <a:endParaRPr lang="da-DK"/>
          </a:p>
        </p:txBody>
      </p:sp>
    </p:spTree>
    <p:extLst>
      <p:ext uri="{BB962C8B-B14F-4D97-AF65-F5344CB8AC3E}">
        <p14:creationId xmlns:p14="http://schemas.microsoft.com/office/powerpoint/2010/main" val="575869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smtClean="0"/>
              <a:t>Uv</a:t>
            </a:r>
            <a:r>
              <a:rPr lang="da-DK" dirty="0" smtClean="0"/>
              <a:t>. er at undervisere ud</a:t>
            </a:r>
            <a:r>
              <a:rPr lang="da-DK" baseline="0" dirty="0" smtClean="0"/>
              <a:t> fra de enkelte elevers forskellige forudsætninger og den gennemføres ved at give klassen forskellige opgaver. Elever der har forskellige forudsætninger arbejder enten alene, par eller i grupper, hvori en bestem bog bliver tit udgangspunkt, f.eks. jeg bruger </a:t>
            </a:r>
            <a:r>
              <a:rPr lang="da-DK" baseline="0" dirty="0" err="1" smtClean="0"/>
              <a:t>Minittornerit</a:t>
            </a:r>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18</a:t>
            </a:fld>
            <a:endParaRPr lang="da-DK"/>
          </a:p>
        </p:txBody>
      </p:sp>
    </p:spTree>
    <p:extLst>
      <p:ext uri="{BB962C8B-B14F-4D97-AF65-F5344CB8AC3E}">
        <p14:creationId xmlns:p14="http://schemas.microsoft.com/office/powerpoint/2010/main" val="2195388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19</a:t>
            </a:fld>
            <a:endParaRPr lang="da-DK"/>
          </a:p>
        </p:txBody>
      </p:sp>
    </p:spTree>
    <p:extLst>
      <p:ext uri="{BB962C8B-B14F-4D97-AF65-F5344CB8AC3E}">
        <p14:creationId xmlns:p14="http://schemas.microsoft.com/office/powerpoint/2010/main" val="527157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Resultaterne fra de gennemførte trintest i 3. og 7. klasse i 2006 og 2007 peger dog på at eleverne ikke opnår det forventede faglige niveau. Ligesom censorrapporten efter afsluttende prøver i 11.klasse indikerer at elevernes faglige niveau heller ikke er tilstrækkeligt på dette klassetrin. Der er hermed grund til at undersøge hvordan undervisningen i faget kan styrkes yderligere. </a:t>
            </a:r>
          </a:p>
          <a:p>
            <a:r>
              <a:rPr lang="da-DK" sz="1200" kern="1200" dirty="0" smtClean="0">
                <a:solidFill>
                  <a:schemeClr val="tx1"/>
                </a:solidFill>
                <a:effectLst/>
                <a:latin typeface="+mn-lt"/>
                <a:ea typeface="+mn-ea"/>
                <a:cs typeface="+mn-cs"/>
              </a:rPr>
              <a:t>Der er en række udfordringer for undervisningen i faget. For det første undervises eleverne i samme klasser med samme overordnede læringsmål, der førhen blev delt i A og U klasser samt grønlandske og danske klasser. Det er en udfordring for grønlandsklæreren, som må tilgodese og imødekomme komplekse og meget forskellige behov og forudsætninger blandt eleverne. For det andet har lærerne i faget grønlandsk meget forskellige kvalifikationer i form af pædagogiske og fagdidaktiske kompetencer. En stor del af lærerne i faget har således ikke en formel uddannelse, men underviser alligevel i faget pga. lærermangel i Grønland. Det fremgår således i en redegørelse om afdækning af lærerbehovet fra 2007, at antal undervisere og timelære, der kan undervise i og på grønlandsk er tilsammen 1034, hvoraf 579 er lærere.</a:t>
            </a:r>
          </a:p>
          <a:p>
            <a:endParaRPr lang="da-DK" sz="1200" kern="1200" dirty="0" smtClean="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2</a:t>
            </a:fld>
            <a:endParaRPr lang="da-DK"/>
          </a:p>
        </p:txBody>
      </p:sp>
    </p:spTree>
    <p:extLst>
      <p:ext uri="{BB962C8B-B14F-4D97-AF65-F5344CB8AC3E}">
        <p14:creationId xmlns:p14="http://schemas.microsoft.com/office/powerpoint/2010/main" val="3979701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E48389A-C019-40DD-B3ED-1C83DBA42401}" type="slidenum">
              <a:rPr lang="da-DK" smtClean="0"/>
              <a:t>20</a:t>
            </a:fld>
            <a:endParaRPr lang="da-DK"/>
          </a:p>
        </p:txBody>
      </p:sp>
    </p:spTree>
    <p:extLst>
      <p:ext uri="{BB962C8B-B14F-4D97-AF65-F5344CB8AC3E}">
        <p14:creationId xmlns:p14="http://schemas.microsoft.com/office/powerpoint/2010/main" val="823108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E48389A-C019-40DD-B3ED-1C83DBA42401}" type="slidenum">
              <a:rPr lang="da-DK" smtClean="0"/>
              <a:t>21</a:t>
            </a:fld>
            <a:endParaRPr lang="da-DK"/>
          </a:p>
        </p:txBody>
      </p:sp>
    </p:spTree>
    <p:extLst>
      <p:ext uri="{BB962C8B-B14F-4D97-AF65-F5344CB8AC3E}">
        <p14:creationId xmlns:p14="http://schemas.microsoft.com/office/powerpoint/2010/main" val="4258107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E48389A-C019-40DD-B3ED-1C83DBA42401}" type="slidenum">
              <a:rPr lang="da-DK" smtClean="0"/>
              <a:t>22</a:t>
            </a:fld>
            <a:endParaRPr lang="da-DK"/>
          </a:p>
        </p:txBody>
      </p:sp>
    </p:spTree>
    <p:extLst>
      <p:ext uri="{BB962C8B-B14F-4D97-AF65-F5344CB8AC3E}">
        <p14:creationId xmlns:p14="http://schemas.microsoft.com/office/powerpoint/2010/main" val="2065502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Fagevalueringen er den første evaluering, der ikke sigter på elevernes færdigheder,</a:t>
            </a:r>
            <a:r>
              <a:rPr lang="da-DK" baseline="0" dirty="0" smtClean="0"/>
              <a:t> hidtil alt aktivitet om evaluering har fokuseret på at måle elevernes færdigheder og ikke har kigget på undervisningen som sådan. </a:t>
            </a:r>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3</a:t>
            </a:fld>
            <a:endParaRPr lang="da-DK"/>
          </a:p>
        </p:txBody>
      </p:sp>
    </p:spTree>
    <p:extLst>
      <p:ext uri="{BB962C8B-B14F-4D97-AF65-F5344CB8AC3E}">
        <p14:creationId xmlns:p14="http://schemas.microsoft.com/office/powerpoint/2010/main" val="1221367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dirty="0" err="1" smtClean="0">
                <a:solidFill>
                  <a:schemeClr val="tx1"/>
                </a:solidFill>
                <a:effectLst/>
                <a:latin typeface="+mn-lt"/>
                <a:ea typeface="+mn-ea"/>
                <a:cs typeface="+mn-cs"/>
              </a:rPr>
              <a:t>Desk</a:t>
            </a:r>
            <a:r>
              <a:rPr lang="da-DK" sz="1200" kern="1200" dirty="0" smtClean="0">
                <a:solidFill>
                  <a:schemeClr val="tx1"/>
                </a:solidFill>
                <a:effectLst/>
                <a:latin typeface="+mn-lt"/>
                <a:ea typeface="+mn-ea"/>
                <a:cs typeface="+mn-cs"/>
              </a:rPr>
              <a:t> design af bl.a. trintest og tidligere gennemførte undersøgelser. </a:t>
            </a:r>
          </a:p>
          <a:p>
            <a:pPr lvl="0"/>
            <a:r>
              <a:rPr lang="da-DK" sz="1200" kern="1200" dirty="0" smtClean="0">
                <a:solidFill>
                  <a:schemeClr val="tx1"/>
                </a:solidFill>
                <a:effectLst/>
                <a:latin typeface="+mn-lt"/>
                <a:ea typeface="+mn-ea"/>
                <a:cs typeface="+mn-cs"/>
              </a:rPr>
              <a:t>Selvevaluering på udvalgte skoler.</a:t>
            </a:r>
          </a:p>
          <a:p>
            <a:pPr lvl="0"/>
            <a:r>
              <a:rPr lang="da-DK" sz="1200" kern="1200" dirty="0" smtClean="0">
                <a:solidFill>
                  <a:schemeClr val="tx1"/>
                </a:solidFill>
                <a:effectLst/>
                <a:latin typeface="+mn-lt"/>
                <a:ea typeface="+mn-ea"/>
                <a:cs typeface="+mn-cs"/>
              </a:rPr>
              <a:t>Interview med relevante aktører, skoleledere, grønlandsklærere, elever og forældre</a:t>
            </a:r>
          </a:p>
          <a:p>
            <a:pPr lvl="0"/>
            <a:r>
              <a:rPr lang="da-DK" sz="1200" kern="1200" dirty="0" smtClean="0">
                <a:solidFill>
                  <a:schemeClr val="tx1"/>
                </a:solidFill>
                <a:effectLst/>
                <a:latin typeface="+mn-lt"/>
                <a:ea typeface="+mn-ea"/>
                <a:cs typeface="+mn-cs"/>
              </a:rPr>
              <a:t>Undervisningsiagttagelse i skolernes 7.klasser.</a:t>
            </a:r>
          </a:p>
          <a:p>
            <a:pPr lvl="0"/>
            <a:endParaRPr lang="da-DK" sz="1200" kern="1200" dirty="0" smtClean="0">
              <a:solidFill>
                <a:schemeClr val="tx1"/>
              </a:solidFill>
              <a:effectLst/>
              <a:latin typeface="+mn-lt"/>
              <a:ea typeface="+mn-ea"/>
              <a:cs typeface="+mn-cs"/>
            </a:endParaRPr>
          </a:p>
          <a:p>
            <a:r>
              <a:rPr lang="da-DK" sz="1200" i="1" kern="1200" dirty="0" smtClean="0">
                <a:solidFill>
                  <a:schemeClr val="tx1"/>
                </a:solidFill>
                <a:effectLst/>
                <a:latin typeface="+mn-lt"/>
                <a:ea typeface="+mn-ea"/>
                <a:cs typeface="+mn-cs"/>
              </a:rPr>
              <a:t>Forundersøgelse</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Som led i forundersøgelsen blev i alt 11 grønlandsklærere interviewet fra uge 35 frem til 37 med henblik på at afdække, hvilke emner og temaer, der kan være interessante at belyse nærmere i selve undersøgelsen.</a:t>
            </a:r>
            <a:r>
              <a:rPr lang="da-DK" sz="1200" i="1"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r>
              <a:rPr lang="da-DK" sz="1200" i="1" kern="1200" dirty="0" err="1" smtClean="0">
                <a:solidFill>
                  <a:schemeClr val="tx1"/>
                </a:solidFill>
                <a:effectLst/>
                <a:latin typeface="+mn-lt"/>
                <a:ea typeface="+mn-ea"/>
                <a:cs typeface="+mn-cs"/>
              </a:rPr>
              <a:t>Desk</a:t>
            </a:r>
            <a:r>
              <a:rPr lang="da-DK" sz="1200" i="1" kern="1200" dirty="0" smtClean="0">
                <a:solidFill>
                  <a:schemeClr val="tx1"/>
                </a:solidFill>
                <a:effectLst/>
                <a:latin typeface="+mn-lt"/>
                <a:ea typeface="+mn-ea"/>
                <a:cs typeface="+mn-cs"/>
              </a:rPr>
              <a:t> research</a:t>
            </a:r>
            <a:r>
              <a:rPr lang="da-DK" sz="1200" kern="1200" dirty="0" smtClean="0">
                <a:solidFill>
                  <a:schemeClr val="tx1"/>
                </a:solidFill>
                <a:effectLst/>
                <a:latin typeface="+mn-lt"/>
                <a:ea typeface="+mn-ea"/>
                <a:cs typeface="+mn-cs"/>
              </a:rPr>
              <a:t> </a:t>
            </a:r>
          </a:p>
          <a:p>
            <a:r>
              <a:rPr lang="da-DK" sz="1200" kern="1200" dirty="0" err="1" smtClean="0">
                <a:solidFill>
                  <a:schemeClr val="tx1"/>
                </a:solidFill>
                <a:effectLst/>
                <a:latin typeface="+mn-lt"/>
                <a:ea typeface="+mn-ea"/>
                <a:cs typeface="+mn-cs"/>
              </a:rPr>
              <a:t>Desk</a:t>
            </a:r>
            <a:r>
              <a:rPr lang="da-DK" sz="1200" kern="1200" dirty="0" smtClean="0">
                <a:solidFill>
                  <a:schemeClr val="tx1"/>
                </a:solidFill>
                <a:effectLst/>
                <a:latin typeface="+mn-lt"/>
                <a:ea typeface="+mn-ea"/>
                <a:cs typeface="+mn-cs"/>
              </a:rPr>
              <a:t> research (skrivebordundersøgelse) vil indgå som en integreret del af undersøgelsen. Et af formålene med dette er at få og give indblik i udvikling inden for samt afdække undersøgelsesfelter i grønlandskundervisningen. Der er nogle</a:t>
            </a:r>
            <a:r>
              <a:rPr lang="da-DK" sz="1200" kern="1200" baseline="0" dirty="0" smtClean="0">
                <a:solidFill>
                  <a:schemeClr val="tx1"/>
                </a:solidFill>
                <a:effectLst/>
                <a:latin typeface="+mn-lt"/>
                <a:ea typeface="+mn-ea"/>
                <a:cs typeface="+mn-cs"/>
              </a:rPr>
              <a:t> </a:t>
            </a:r>
            <a:r>
              <a:rPr lang="da-DK" sz="1200" kern="1200" dirty="0" smtClean="0">
                <a:solidFill>
                  <a:schemeClr val="tx1"/>
                </a:solidFill>
                <a:effectLst/>
                <a:latin typeface="+mn-lt"/>
                <a:ea typeface="+mn-ea"/>
                <a:cs typeface="+mn-cs"/>
              </a:rPr>
              <a:t>datakilder til oplysninger:</a:t>
            </a:r>
          </a:p>
          <a:p>
            <a:r>
              <a:rPr lang="da-DK" sz="1200" kern="1200" dirty="0" smtClean="0">
                <a:solidFill>
                  <a:schemeClr val="tx1"/>
                </a:solidFill>
                <a:effectLst/>
                <a:latin typeface="+mn-lt"/>
                <a:ea typeface="+mn-ea"/>
                <a:cs typeface="+mn-cs"/>
              </a:rPr>
              <a:t>1. </a:t>
            </a:r>
            <a:r>
              <a:rPr lang="da-DK" sz="1200" kern="1200" dirty="0" err="1" smtClean="0">
                <a:solidFill>
                  <a:schemeClr val="tx1"/>
                </a:solidFill>
                <a:effectLst/>
                <a:latin typeface="+mn-lt"/>
                <a:ea typeface="+mn-ea"/>
                <a:cs typeface="+mn-cs"/>
              </a:rPr>
              <a:t>Inerisaaviks</a:t>
            </a:r>
            <a:r>
              <a:rPr lang="da-DK" sz="1200" kern="1200" dirty="0" smtClean="0">
                <a:solidFill>
                  <a:schemeClr val="tx1"/>
                </a:solidFill>
                <a:effectLst/>
                <a:latin typeface="+mn-lt"/>
                <a:ea typeface="+mn-ea"/>
                <a:cs typeface="+mn-cs"/>
              </a:rPr>
              <a:t> database, som indeholder kvantitative data. Disse omfatter elevbesvarelser fra den første trintest i 3. og 7. klasse fra 2007 og en karakterdatabase, som indeholder årskarakterer og prøvekarakterer fra afgangseleverne siden 2001. </a:t>
            </a:r>
          </a:p>
          <a:p>
            <a:r>
              <a:rPr lang="da-DK" sz="1200" kern="1200" dirty="0" smtClean="0">
                <a:solidFill>
                  <a:schemeClr val="tx1"/>
                </a:solidFill>
                <a:effectLst/>
                <a:latin typeface="+mn-lt"/>
                <a:ea typeface="+mn-ea"/>
                <a:cs typeface="+mn-cs"/>
              </a:rPr>
              <a:t>2. Kvantitative data fra spørgeskemaundersøgelse om sprogpædagogiske og fagdidaktiske aspekter ved sprogundervisning i folkeskolen i 2007, der viderebearbejdes til fastlæggelse af undersøgelsesfelter. Her vil grønlandsklærernes besvarelser blive undersøgt og uddybet. </a:t>
            </a:r>
          </a:p>
          <a:p>
            <a:r>
              <a:rPr lang="da-DK" sz="1200" b="0" i="0" kern="1200" dirty="0" smtClean="0">
                <a:solidFill>
                  <a:schemeClr val="tx1"/>
                </a:solidFill>
                <a:effectLst/>
                <a:latin typeface="+mn-lt"/>
                <a:ea typeface="+mn-ea"/>
                <a:cs typeface="+mn-cs"/>
              </a:rPr>
              <a:t>3. </a:t>
            </a:r>
            <a:r>
              <a:rPr lang="da-DK" sz="1200" b="0" i="0" kern="1200" dirty="0" err="1" smtClean="0">
                <a:solidFill>
                  <a:schemeClr val="tx1"/>
                </a:solidFill>
                <a:effectLst/>
                <a:latin typeface="+mn-lt"/>
                <a:ea typeface="+mn-ea"/>
                <a:cs typeface="+mn-cs"/>
              </a:rPr>
              <a:t>Inerisaavik</a:t>
            </a:r>
            <a:r>
              <a:rPr lang="da-DK" sz="1200" b="0" i="0" kern="1200" dirty="0" smtClean="0">
                <a:solidFill>
                  <a:schemeClr val="tx1"/>
                </a:solidFill>
                <a:effectLst/>
                <a:latin typeface="+mn-lt"/>
                <a:ea typeface="+mn-ea"/>
                <a:cs typeface="+mn-cs"/>
              </a:rPr>
              <a:t> vil indsamle og analysere statusbeskrivelser af ressourcefordeling, skolemålsætninger, skoletiltag, </a:t>
            </a:r>
            <a:r>
              <a:rPr lang="da-DK" sz="1200" b="0" i="0" kern="1200" dirty="0" err="1" smtClean="0">
                <a:solidFill>
                  <a:schemeClr val="tx1"/>
                </a:solidFill>
                <a:effectLst/>
                <a:latin typeface="+mn-lt"/>
                <a:ea typeface="+mn-ea"/>
                <a:cs typeface="+mn-cs"/>
              </a:rPr>
              <a:t>retningslinier</a:t>
            </a:r>
            <a:r>
              <a:rPr lang="da-DK" sz="1200" b="0" i="0" kern="1200" dirty="0" smtClean="0">
                <a:solidFill>
                  <a:schemeClr val="tx1"/>
                </a:solidFill>
                <a:effectLst/>
                <a:latin typeface="+mn-lt"/>
                <a:ea typeface="+mn-ea"/>
                <a:cs typeface="+mn-cs"/>
              </a:rPr>
              <a:t> og opgørelser, som den enkelte kommune har udarbejdet. Disse vil bidrage til at give overblik over de rammer og vilkår, som skolerne og faget grønlandsk fungerer under. </a:t>
            </a:r>
          </a:p>
          <a:p>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4</a:t>
            </a:fld>
            <a:endParaRPr lang="da-DK"/>
          </a:p>
        </p:txBody>
      </p:sp>
    </p:spTree>
    <p:extLst>
      <p:ext uri="{BB962C8B-B14F-4D97-AF65-F5344CB8AC3E}">
        <p14:creationId xmlns:p14="http://schemas.microsoft.com/office/powerpoint/2010/main" val="1980140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 største datakilde.</a:t>
            </a:r>
            <a:r>
              <a:rPr lang="da-DK" sz="1200" kern="1200" dirty="0" smtClean="0">
                <a:solidFill>
                  <a:schemeClr val="tx1"/>
                </a:solidFill>
                <a:effectLst/>
                <a:latin typeface="+mn-lt"/>
                <a:ea typeface="+mn-ea"/>
                <a:cs typeface="+mn-cs"/>
              </a:rPr>
              <a:t> </a:t>
            </a:r>
            <a:r>
              <a:rPr lang="da-DK" dirty="0" smtClean="0"/>
              <a:t>Selvevalueringsvejledningen indeholdt spørgsmål, hvor aktørerne beskrev og vurderede deres praksis på udvalgte områder og de rammer og vilkår, der gjaldt for deres grønlandskundervisning. </a:t>
            </a:r>
          </a:p>
          <a:p>
            <a:r>
              <a:rPr lang="da-DK" sz="1200" kern="1200" dirty="0" smtClean="0">
                <a:solidFill>
                  <a:schemeClr val="tx1"/>
                </a:solidFill>
                <a:effectLst/>
                <a:latin typeface="+mn-lt"/>
                <a:ea typeface="+mn-ea"/>
                <a:cs typeface="+mn-cs"/>
              </a:rPr>
              <a:t>Fordelen ved denne metode er:</a:t>
            </a:r>
          </a:p>
          <a:p>
            <a:pPr lvl="0"/>
            <a:r>
              <a:rPr lang="da-DK" sz="1200" kern="1200" dirty="0" smtClean="0">
                <a:solidFill>
                  <a:schemeClr val="tx1"/>
                </a:solidFill>
                <a:effectLst/>
                <a:latin typeface="+mn-lt"/>
                <a:ea typeface="+mn-ea"/>
                <a:cs typeface="+mn-cs"/>
              </a:rPr>
              <a:t>at evalueringen er bredt forankret i organisationen. Ledelsen skal påtage sig ansvaret, men samtidig skal andre relevante personer være aktivt involveret.</a:t>
            </a:r>
          </a:p>
          <a:p>
            <a:pPr lvl="0"/>
            <a:r>
              <a:rPr lang="da-DK" sz="1200" kern="1200" dirty="0" smtClean="0">
                <a:solidFill>
                  <a:schemeClr val="tx1"/>
                </a:solidFill>
                <a:effectLst/>
                <a:latin typeface="+mn-lt"/>
                <a:ea typeface="+mn-ea"/>
                <a:cs typeface="+mn-cs"/>
              </a:rPr>
              <a:t>at selvevalueringen både indeholder beskrivelser, analyser og vurderinger. Gennem vurderinger af styrker og svagheder får de involverede personer mulighed for at reflektere over den gældende praksis.</a:t>
            </a:r>
          </a:p>
          <a:p>
            <a:pPr lvl="0"/>
            <a:r>
              <a:rPr lang="da-DK" sz="1200" kern="1200" dirty="0" smtClean="0">
                <a:solidFill>
                  <a:schemeClr val="tx1"/>
                </a:solidFill>
                <a:effectLst/>
                <a:latin typeface="+mn-lt"/>
                <a:ea typeface="+mn-ea"/>
                <a:cs typeface="+mn-cs"/>
              </a:rPr>
              <a:t>at selvevalueringen rummer skolens forslag til fremadrettede handlinger. Disse forslag fokuserer på, hvordan en ny praksis kan se ud i forhold til mål og ønsker.</a:t>
            </a:r>
            <a:r>
              <a:rPr lang="da-DK" sz="1200" i="1"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Både lærere og skoleledere,</a:t>
            </a:r>
            <a:r>
              <a:rPr lang="da-DK" baseline="0" dirty="0" smtClean="0"/>
              <a:t> separate spørgsmål til dem</a:t>
            </a:r>
            <a:endParaRPr lang="da-DK" dirty="0" smtClean="0"/>
          </a:p>
        </p:txBody>
      </p:sp>
      <p:sp>
        <p:nvSpPr>
          <p:cNvPr id="4" name="Pladsholder til diasnummer 3"/>
          <p:cNvSpPr>
            <a:spLocks noGrp="1"/>
          </p:cNvSpPr>
          <p:nvPr>
            <p:ph type="sldNum" sz="quarter" idx="10"/>
          </p:nvPr>
        </p:nvSpPr>
        <p:spPr/>
        <p:txBody>
          <a:bodyPr/>
          <a:lstStyle/>
          <a:p>
            <a:fld id="{6E48389A-C019-40DD-B3ED-1C83DBA42401}" type="slidenum">
              <a:rPr lang="da-DK" smtClean="0"/>
              <a:t>5</a:t>
            </a:fld>
            <a:endParaRPr lang="da-DK"/>
          </a:p>
        </p:txBody>
      </p:sp>
    </p:spTree>
    <p:extLst>
      <p:ext uri="{BB962C8B-B14F-4D97-AF65-F5344CB8AC3E}">
        <p14:creationId xmlns:p14="http://schemas.microsoft.com/office/powerpoint/2010/main" val="1799088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Evalueringen har</a:t>
            </a:r>
            <a:r>
              <a:rPr lang="da-DK" baseline="0" dirty="0" smtClean="0"/>
              <a:t> et udviklingsmæssige perspektiv</a:t>
            </a:r>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6</a:t>
            </a:fld>
            <a:endParaRPr lang="da-DK"/>
          </a:p>
        </p:txBody>
      </p:sp>
    </p:spTree>
    <p:extLst>
      <p:ext uri="{BB962C8B-B14F-4D97-AF65-F5344CB8AC3E}">
        <p14:creationId xmlns:p14="http://schemas.microsoft.com/office/powerpoint/2010/main" val="380336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err="1" smtClean="0">
                <a:solidFill>
                  <a:schemeClr val="tx1"/>
                </a:solidFill>
                <a:effectLst/>
                <a:latin typeface="+mn-lt"/>
                <a:ea typeface="+mn-ea"/>
                <a:cs typeface="+mn-cs"/>
              </a:rPr>
              <a:t>Caseundersøgelsen</a:t>
            </a:r>
            <a:r>
              <a:rPr lang="da-DK" sz="1200" kern="1200" dirty="0" smtClean="0">
                <a:solidFill>
                  <a:schemeClr val="tx1"/>
                </a:solidFill>
                <a:effectLst/>
                <a:latin typeface="+mn-lt"/>
                <a:ea typeface="+mn-ea"/>
                <a:cs typeface="+mn-cs"/>
              </a:rPr>
              <a:t> på skolerne foregik</a:t>
            </a:r>
            <a:r>
              <a:rPr lang="da-DK" sz="1200" kern="1200" baseline="0" dirty="0" smtClean="0">
                <a:solidFill>
                  <a:schemeClr val="tx1"/>
                </a:solidFill>
                <a:effectLst/>
                <a:latin typeface="+mn-lt"/>
                <a:ea typeface="+mn-ea"/>
                <a:cs typeface="+mn-cs"/>
              </a:rPr>
              <a:t> </a:t>
            </a:r>
            <a:r>
              <a:rPr lang="da-DK" sz="1200" kern="1200" dirty="0" smtClean="0">
                <a:solidFill>
                  <a:schemeClr val="tx1"/>
                </a:solidFill>
                <a:effectLst/>
                <a:latin typeface="+mn-lt"/>
                <a:ea typeface="+mn-ea"/>
                <a:cs typeface="+mn-cs"/>
              </a:rPr>
              <a:t>ved at skolerne udarbejdede selvevalueringsrapporter. Desuden gennemførte </a:t>
            </a:r>
            <a:r>
              <a:rPr lang="da-DK" sz="1200" kern="1200" dirty="0" err="1" smtClean="0">
                <a:solidFill>
                  <a:schemeClr val="tx1"/>
                </a:solidFill>
                <a:effectLst/>
                <a:latin typeface="+mn-lt"/>
                <a:ea typeface="+mn-ea"/>
                <a:cs typeface="+mn-cs"/>
              </a:rPr>
              <a:t>Inerisaavik</a:t>
            </a:r>
            <a:r>
              <a:rPr lang="da-DK" sz="1200" kern="1200" dirty="0" smtClean="0">
                <a:solidFill>
                  <a:schemeClr val="tx1"/>
                </a:solidFill>
                <a:effectLst/>
                <a:latin typeface="+mn-lt"/>
                <a:ea typeface="+mn-ea"/>
                <a:cs typeface="+mn-cs"/>
              </a:rPr>
              <a:t> interview med relevante aktører på skolerne og undervisningsiagttagelser. Ved udvælgelsen af skoler er der taget hensyn skolernes resultater både i trintest og afsluttende prøver i grønlandsk. Derudover er skolerne udvalgt ud fra følgende kriterier: skolestørrelse, geografisk placering og andel af tosprogede elever (grønlandsk / dansk). Herigennem er det hensigten at få øje på centrale forhold og udfordringer forbundet med grønlandskundervisningen, så andre skoler kan genkende erfaringer og vilkår og dermed få inspiration til deres daglige praksis. </a:t>
            </a: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Der</a:t>
            </a:r>
            <a:r>
              <a:rPr lang="da-DK" sz="1200" kern="1200" baseline="0" dirty="0" smtClean="0">
                <a:solidFill>
                  <a:schemeClr val="tx1"/>
                </a:solidFill>
                <a:effectLst/>
                <a:latin typeface="+mn-lt"/>
                <a:ea typeface="+mn-ea"/>
                <a:cs typeface="+mn-cs"/>
              </a:rPr>
              <a:t> skal dog understreges at alle skoler ikke laver tilstrækkelige selvevalueringer, især bygdeskolerne har svært ved at reflektere over deres undervisningen, 1) spørgsmålene er for omfattende, ordene er svære/faglige, manglende ressourcer m.fl. 3 </a:t>
            </a:r>
            <a:r>
              <a:rPr lang="da-DK" sz="1200" kern="1200" baseline="0" dirty="0" err="1" smtClean="0">
                <a:solidFill>
                  <a:schemeClr val="tx1"/>
                </a:solidFill>
                <a:effectLst/>
                <a:latin typeface="+mn-lt"/>
                <a:ea typeface="+mn-ea"/>
                <a:cs typeface="+mn-cs"/>
              </a:rPr>
              <a:t>byskoler</a:t>
            </a:r>
            <a:r>
              <a:rPr lang="da-DK" sz="1200" kern="1200" baseline="0" dirty="0" smtClean="0">
                <a:solidFill>
                  <a:schemeClr val="tx1"/>
                </a:solidFill>
                <a:effectLst/>
                <a:latin typeface="+mn-lt"/>
                <a:ea typeface="+mn-ea"/>
                <a:cs typeface="+mn-cs"/>
              </a:rPr>
              <a:t> omfattende</a:t>
            </a:r>
            <a:endParaRPr lang="da-DK" sz="120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6E48389A-C019-40DD-B3ED-1C83DBA42401}" type="slidenum">
              <a:rPr lang="da-DK" smtClean="0"/>
              <a:t>7</a:t>
            </a:fld>
            <a:endParaRPr lang="da-DK"/>
          </a:p>
        </p:txBody>
      </p:sp>
    </p:spTree>
    <p:extLst>
      <p:ext uri="{BB962C8B-B14F-4D97-AF65-F5344CB8AC3E}">
        <p14:creationId xmlns:p14="http://schemas.microsoft.com/office/powerpoint/2010/main" val="2210283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 sidstnævnte har vi</a:t>
            </a:r>
            <a:r>
              <a:rPr lang="da-DK" baseline="0" dirty="0" smtClean="0"/>
              <a:t> ikke arbejdet med, det viste sig at for meget kompleks og besværligt at skulle få nogle data fra kommunalt regi. Men det viste sig også at vores ambitioner er høje i fagevalueringen. </a:t>
            </a:r>
          </a:p>
          <a:p>
            <a:r>
              <a:rPr lang="da-DK" sz="1200" b="1" i="1" kern="1200" dirty="0" smtClean="0">
                <a:solidFill>
                  <a:schemeClr val="tx1"/>
                </a:solidFill>
                <a:effectLst/>
                <a:latin typeface="+mn-lt"/>
                <a:ea typeface="+mn-ea"/>
                <a:cs typeface="+mn-cs"/>
              </a:rPr>
              <a:t>Fagligheden og samspillet i grønlandskundervisningen, herunder</a:t>
            </a:r>
            <a:r>
              <a:rPr lang="da-DK" sz="1200" kern="1200" dirty="0" smtClean="0">
                <a:solidFill>
                  <a:schemeClr val="tx1"/>
                </a:solidFill>
                <a:effectLst/>
                <a:latin typeface="+mn-lt"/>
                <a:ea typeface="+mn-ea"/>
                <a:cs typeface="+mn-cs"/>
              </a:rPr>
              <a:t>:</a:t>
            </a:r>
          </a:p>
          <a:p>
            <a:pPr lvl="0"/>
            <a:endParaRPr lang="da-DK" sz="1200" i="1" kern="1200" dirty="0" smtClean="0">
              <a:solidFill>
                <a:schemeClr val="tx1"/>
              </a:solidFill>
              <a:effectLst/>
              <a:latin typeface="+mn-lt"/>
              <a:ea typeface="+mn-ea"/>
              <a:cs typeface="+mn-cs"/>
            </a:endParaRPr>
          </a:p>
          <a:p>
            <a:pPr lvl="0"/>
            <a:r>
              <a:rPr lang="da-DK" sz="1200" i="1" kern="1200" dirty="0" smtClean="0">
                <a:solidFill>
                  <a:schemeClr val="tx1"/>
                </a:solidFill>
                <a:effectLst/>
                <a:latin typeface="+mn-lt"/>
                <a:ea typeface="+mn-ea"/>
                <a:cs typeface="+mn-cs"/>
              </a:rPr>
              <a:t>Temaer er f.eks. Undervisningens indhold, metoder og organisering samt lærernes fagdidaktiske og pædagogiske overvejelser.</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I læreplanen er trinformål, fagformål og læringsmål for faget beskrevet. Evalueringen vil sætte fokus på hvordan undervisningens indhold, metoder og organisering lever op til disse mål. Desuden vil evalueringen sætte fokus på lærernes fagdidaktiske og pædagogiske overvejelser i grønlandskundervisningen. Evalueringen vil bl.a. fokusere på lærernes forståelse af hvad der er de centrale læringsmål for faget.  </a:t>
            </a:r>
          </a:p>
          <a:p>
            <a:r>
              <a:rPr lang="da-DK" sz="1200" kern="1200" dirty="0" smtClean="0">
                <a:solidFill>
                  <a:schemeClr val="tx1"/>
                </a:solidFill>
                <a:effectLst/>
                <a:latin typeface="+mn-lt"/>
                <a:ea typeface="+mn-ea"/>
                <a:cs typeface="+mn-cs"/>
              </a:rPr>
              <a:t>I denne sammenhæng er det vigtigt at belyse praksis for hvordan der arbejdes tværfagligt med inddragelse af grønlandskundervisningen og hvilke dimensioner af faget som kommer i spil ved lærernes overvejelser og samarbejdsrelationer i forhold til tilrettelæggelse og gennemførelse af tværfaglighed.</a:t>
            </a:r>
          </a:p>
          <a:p>
            <a:r>
              <a:rPr lang="da-DK" sz="1200" kern="1200" dirty="0" smtClean="0">
                <a:solidFill>
                  <a:schemeClr val="tx1"/>
                </a:solidFill>
                <a:effectLst/>
                <a:latin typeface="+mn-lt"/>
                <a:ea typeface="+mn-ea"/>
                <a:cs typeface="+mn-cs"/>
              </a:rPr>
              <a:t> </a:t>
            </a:r>
          </a:p>
          <a:p>
            <a:pPr lvl="0"/>
            <a:r>
              <a:rPr lang="da-DK" sz="1200" i="1" kern="1200" dirty="0" smtClean="0">
                <a:solidFill>
                  <a:schemeClr val="tx1"/>
                </a:solidFill>
                <a:effectLst/>
                <a:latin typeface="+mn-lt"/>
                <a:ea typeface="+mn-ea"/>
                <a:cs typeface="+mn-cs"/>
              </a:rPr>
              <a:t>Lærernes systematik i arbejdet med den løbende evaluering og trintest samt deres oplevelse heraf.</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r>
              <a:rPr lang="da-DK" sz="1200" i="1" kern="1200" dirty="0" smtClean="0">
                <a:solidFill>
                  <a:schemeClr val="tx1"/>
                </a:solidFill>
                <a:effectLst/>
                <a:latin typeface="+mn-lt"/>
                <a:ea typeface="+mn-ea"/>
                <a:cs typeface="+mn-cs"/>
              </a:rPr>
              <a:t>Lærernes arbejde med læringsmiljø i grønlandskundervisningen. </a:t>
            </a:r>
            <a:r>
              <a:rPr lang="da-DK" sz="1200" b="1" i="1" kern="1200" dirty="0" smtClean="0">
                <a:solidFill>
                  <a:schemeClr val="tx1"/>
                </a:solidFill>
                <a:effectLst/>
                <a:latin typeface="+mn-lt"/>
                <a:ea typeface="+mn-ea"/>
                <a:cs typeface="+mn-cs"/>
              </a:rPr>
              <a:t>Tema</a:t>
            </a:r>
            <a:r>
              <a:rPr lang="da-DK" sz="1200" b="1" i="1" kern="1200" baseline="0" dirty="0" smtClean="0">
                <a:solidFill>
                  <a:schemeClr val="tx1"/>
                </a:solidFill>
                <a:effectLst/>
                <a:latin typeface="+mn-lt"/>
                <a:ea typeface="+mn-ea"/>
                <a:cs typeface="+mn-cs"/>
              </a:rPr>
              <a:t> er </a:t>
            </a:r>
            <a:r>
              <a:rPr lang="da-DK" sz="1200" b="1" i="1" kern="1200" baseline="0" dirty="0" err="1" smtClean="0">
                <a:solidFill>
                  <a:schemeClr val="tx1"/>
                </a:solidFill>
                <a:effectLst/>
                <a:latin typeface="+mn-lt"/>
                <a:ea typeface="+mn-ea"/>
                <a:cs typeface="+mn-cs"/>
              </a:rPr>
              <a:t>uv</a:t>
            </a:r>
            <a:r>
              <a:rPr lang="da-DK" sz="1200" b="1" i="1" kern="1200" baseline="0" dirty="0" smtClean="0">
                <a:solidFill>
                  <a:schemeClr val="tx1"/>
                </a:solidFill>
                <a:effectLst/>
                <a:latin typeface="+mn-lt"/>
                <a:ea typeface="+mn-ea"/>
                <a:cs typeface="+mn-cs"/>
              </a:rPr>
              <a:t>. </a:t>
            </a:r>
            <a:r>
              <a:rPr lang="da-DK" sz="1200" b="1" i="1" kern="1200" baseline="0" dirty="0" err="1" smtClean="0">
                <a:solidFill>
                  <a:schemeClr val="tx1"/>
                </a:solidFill>
                <a:effectLst/>
                <a:latin typeface="+mn-lt"/>
                <a:ea typeface="+mn-ea"/>
                <a:cs typeface="+mn-cs"/>
              </a:rPr>
              <a:t>diff</a:t>
            </a:r>
            <a:r>
              <a:rPr lang="da-DK" sz="1200" b="1" i="1" kern="1200" baseline="0" dirty="0" smtClean="0">
                <a:solidFill>
                  <a:schemeClr val="tx1"/>
                </a:solidFill>
                <a:effectLst/>
                <a:latin typeface="+mn-lt"/>
                <a:ea typeface="+mn-ea"/>
                <a:cs typeface="+mn-cs"/>
              </a:rPr>
              <a:t>. </a:t>
            </a:r>
            <a:endParaRPr lang="da-DK" sz="1200" b="1"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Det er reformens intention, at undervisningen organiseres ud fra den enkelte elevs behov, forudsætninger og interesser i forhold til læringsmål (LFTnr.8 af 21.maj 2002 §4), dvs. ud fra et bærende princip om differentiering af undervisningen. I denne undersøgelse vil der afdækkes lærernes forståelse af begrebet differentiering og hvordan dette udmønter sig i praksis. </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 </a:t>
            </a:r>
          </a:p>
          <a:p>
            <a:r>
              <a:rPr lang="da-DK" sz="1200" b="1" i="1" kern="1200" dirty="0" smtClean="0">
                <a:solidFill>
                  <a:schemeClr val="tx1"/>
                </a:solidFill>
                <a:effectLst/>
                <a:latin typeface="+mn-lt"/>
                <a:ea typeface="+mn-ea"/>
                <a:cs typeface="+mn-cs"/>
              </a:rPr>
              <a:t>Rammer og vilkår på skoleniveau, herunder:</a:t>
            </a:r>
            <a:endParaRPr lang="da-DK" sz="1200" kern="1200" dirty="0" smtClean="0">
              <a:solidFill>
                <a:schemeClr val="tx1"/>
              </a:solidFill>
              <a:effectLst/>
              <a:latin typeface="+mn-lt"/>
              <a:ea typeface="+mn-ea"/>
              <a:cs typeface="+mn-cs"/>
            </a:endParaRPr>
          </a:p>
          <a:p>
            <a:pPr lvl="0"/>
            <a:r>
              <a:rPr lang="da-DK" sz="1200" i="1" kern="1200" dirty="0" smtClean="0">
                <a:solidFill>
                  <a:schemeClr val="tx1"/>
                </a:solidFill>
                <a:effectLst/>
                <a:latin typeface="+mn-lt"/>
                <a:ea typeface="+mn-ea"/>
                <a:cs typeface="+mn-cs"/>
              </a:rPr>
              <a:t>Skolens målsætninger og pædagogiske indsatsområder</a:t>
            </a:r>
            <a:r>
              <a:rPr lang="da-DK" sz="1200" kern="1200" dirty="0" smtClean="0">
                <a:solidFill>
                  <a:schemeClr val="tx1"/>
                </a:solidFill>
                <a:effectLst/>
                <a:latin typeface="+mn-lt"/>
                <a:ea typeface="+mn-ea"/>
                <a:cs typeface="+mn-cs"/>
              </a:rPr>
              <a:t>.</a:t>
            </a:r>
          </a:p>
          <a:p>
            <a:pPr lvl="0"/>
            <a:r>
              <a:rPr lang="da-DK" sz="1200" i="1" kern="1200" dirty="0" smtClean="0">
                <a:solidFill>
                  <a:schemeClr val="tx1"/>
                </a:solidFill>
                <a:effectLst/>
                <a:latin typeface="+mn-lt"/>
                <a:ea typeface="+mn-ea"/>
                <a:cs typeface="+mn-cs"/>
              </a:rPr>
              <a:t>Ledelse i forhold til faget. </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pPr lvl="0"/>
            <a:r>
              <a:rPr lang="da-DK" sz="1200" i="1" kern="1200" dirty="0" smtClean="0">
                <a:solidFill>
                  <a:schemeClr val="tx1"/>
                </a:solidFill>
                <a:effectLst/>
                <a:latin typeface="+mn-lt"/>
                <a:ea typeface="+mn-ea"/>
                <a:cs typeface="+mn-cs"/>
              </a:rPr>
              <a:t>Støttefunktioner i forhold til faget.</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Udvikling af fagligt miljø har medbetydning for undervisningskvalitet og læring. I undersøgelsen vil vi afdække, om skolerne har særlige støttefunktioner i forhold til faget, f.eks. fagvejleder, udvikler, trinleder eller eksterne konsulenter, og hvordan disse ordninger bruges og opleves af grønlandsklærerne. Desuden vil undersøgelsen vise, om disse opleves at have medindflydelse for undervisning og faglig kvalitet. Derudover vil der også sættes fokus på, om skolerne eller grønlandsklærerne har særlige foranstaltninger f.eks. i forhold til lektiehjælp. </a:t>
            </a:r>
          </a:p>
          <a:p>
            <a:r>
              <a:rPr lang="da-DK" sz="1200" kern="1200" dirty="0" smtClean="0">
                <a:solidFill>
                  <a:schemeClr val="tx1"/>
                </a:solidFill>
                <a:effectLst/>
                <a:latin typeface="+mn-lt"/>
                <a:ea typeface="+mn-ea"/>
                <a:cs typeface="+mn-cs"/>
              </a:rPr>
              <a:t> </a:t>
            </a:r>
          </a:p>
          <a:p>
            <a:pPr lvl="0"/>
            <a:r>
              <a:rPr lang="da-DK" sz="1200" i="1" kern="1200" dirty="0" smtClean="0">
                <a:solidFill>
                  <a:schemeClr val="tx1"/>
                </a:solidFill>
                <a:effectLst/>
                <a:latin typeface="+mn-lt"/>
                <a:ea typeface="+mn-ea"/>
                <a:cs typeface="+mn-cs"/>
              </a:rPr>
              <a:t>Lærerkvalifikationer og kompetenceudvikling.</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m.fl.</a:t>
            </a:r>
            <a:r>
              <a:rPr lang="da-DK" sz="1200" kern="1200" baseline="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6E48389A-C019-40DD-B3ED-1C83DBA42401}" type="slidenum">
              <a:rPr lang="da-DK" smtClean="0"/>
              <a:t>8</a:t>
            </a:fld>
            <a:endParaRPr lang="da-DK"/>
          </a:p>
        </p:txBody>
      </p:sp>
    </p:spTree>
    <p:extLst>
      <p:ext uri="{BB962C8B-B14F-4D97-AF65-F5344CB8AC3E}">
        <p14:creationId xmlns:p14="http://schemas.microsoft.com/office/powerpoint/2010/main" val="3783872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Et enkelt tema fra vores undersøgelse: Men en meget principielt</a:t>
            </a:r>
            <a:r>
              <a:rPr lang="da-DK" baseline="0" dirty="0" smtClean="0"/>
              <a:t> emne i skoleverden. </a:t>
            </a:r>
            <a:r>
              <a:rPr lang="da-DK" dirty="0" smtClean="0"/>
              <a:t>Afskaffer, niveaudeling, sprogklasser og A/U klasser på </a:t>
            </a:r>
            <a:r>
              <a:rPr lang="da-DK" dirty="0" err="1" smtClean="0"/>
              <a:t>ældstrin</a:t>
            </a:r>
            <a:r>
              <a:rPr lang="da-DK" dirty="0" smtClean="0"/>
              <a:t>. Abstrakt:</a:t>
            </a:r>
            <a:r>
              <a:rPr lang="da-DK" baseline="0" dirty="0" smtClean="0"/>
              <a:t> ved fagevalueringen har vi </a:t>
            </a:r>
            <a:r>
              <a:rPr lang="da-DK" sz="1200" b="1" kern="1200" dirty="0" smtClean="0">
                <a:solidFill>
                  <a:schemeClr val="tx1"/>
                </a:solidFill>
                <a:effectLst/>
                <a:latin typeface="+mn-lt"/>
                <a:ea typeface="+mn-ea"/>
                <a:cs typeface="+mn-cs"/>
              </a:rPr>
              <a:t>forsøgt afdækket,</a:t>
            </a:r>
            <a:r>
              <a:rPr lang="da-DK" sz="1200" kern="1200" dirty="0" smtClean="0">
                <a:solidFill>
                  <a:schemeClr val="tx1"/>
                </a:solidFill>
                <a:effectLst/>
                <a:latin typeface="+mn-lt"/>
                <a:ea typeface="+mn-ea"/>
                <a:cs typeface="+mn-cs"/>
              </a:rPr>
              <a:t> skolernes og lærernes </a:t>
            </a:r>
            <a:r>
              <a:rPr lang="da-DK" sz="1200" b="1" kern="1200" dirty="0" smtClean="0">
                <a:solidFill>
                  <a:schemeClr val="tx1"/>
                </a:solidFill>
                <a:effectLst/>
                <a:latin typeface="+mn-lt"/>
                <a:ea typeface="+mn-ea"/>
                <a:cs typeface="+mn-cs"/>
              </a:rPr>
              <a:t>forståelse af begrebet </a:t>
            </a:r>
            <a:r>
              <a:rPr lang="da-DK" sz="1200" kern="1200" dirty="0" smtClean="0">
                <a:solidFill>
                  <a:schemeClr val="tx1"/>
                </a:solidFill>
                <a:effectLst/>
                <a:latin typeface="+mn-lt"/>
                <a:ea typeface="+mn-ea"/>
                <a:cs typeface="+mn-cs"/>
              </a:rPr>
              <a:t>og hvordan ”differentieret undervisning” udmønter sig i praksis på mellemtrinnet.  </a:t>
            </a:r>
            <a:endParaRPr lang="da-DK" dirty="0"/>
          </a:p>
        </p:txBody>
      </p:sp>
      <p:sp>
        <p:nvSpPr>
          <p:cNvPr id="4" name="Pladsholder til diasnummer 3"/>
          <p:cNvSpPr>
            <a:spLocks noGrp="1"/>
          </p:cNvSpPr>
          <p:nvPr>
            <p:ph type="sldNum" sz="quarter" idx="10"/>
          </p:nvPr>
        </p:nvSpPr>
        <p:spPr/>
        <p:txBody>
          <a:bodyPr/>
          <a:lstStyle/>
          <a:p>
            <a:fld id="{6E48389A-C019-40DD-B3ED-1C83DBA42401}" type="slidenum">
              <a:rPr lang="da-DK" smtClean="0"/>
              <a:t>9</a:t>
            </a:fld>
            <a:endParaRPr lang="da-DK"/>
          </a:p>
        </p:txBody>
      </p:sp>
    </p:spTree>
    <p:extLst>
      <p:ext uri="{BB962C8B-B14F-4D97-AF65-F5344CB8AC3E}">
        <p14:creationId xmlns:p14="http://schemas.microsoft.com/office/powerpoint/2010/main" val="4061246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da-DK" smtClean="0"/>
              <a:t>Klik for at redigere i master</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B08F62E0-319D-49C8-B3BB-4015CB06055B}" type="datetimeFigureOut">
              <a:rPr lang="da-DK" smtClean="0"/>
              <a:t>22-09-2014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B08F62E0-319D-49C8-B3BB-4015CB06055B}" type="datetimeFigureOut">
              <a:rPr lang="da-DK" smtClean="0"/>
              <a:t>22-09-2014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da-DK" smtClean="0"/>
              <a:t>Klik for at redigere i master</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B08F62E0-319D-49C8-B3BB-4015CB06055B}" type="datetimeFigureOut">
              <a:rPr lang="da-DK" smtClean="0"/>
              <a:t>22-09-2014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smtClean="0"/>
          </a:p>
        </p:txBody>
      </p:sp>
      <p:sp>
        <p:nvSpPr>
          <p:cNvPr id="4" name="Date Placeholder 3"/>
          <p:cNvSpPr>
            <a:spLocks noGrp="1"/>
          </p:cNvSpPr>
          <p:nvPr>
            <p:ph type="dt" sz="half" idx="10"/>
          </p:nvPr>
        </p:nvSpPr>
        <p:spPr/>
        <p:txBody>
          <a:bodyPr/>
          <a:lstStyle/>
          <a:p>
            <a:fld id="{B08F62E0-319D-49C8-B3BB-4015CB06055B}" type="datetimeFigureOut">
              <a:rPr lang="da-DK" smtClean="0"/>
              <a:t>22-09-2014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da-DK" smtClean="0"/>
              <a:t>Klik for at redigere i master</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B08F62E0-319D-49C8-B3BB-4015CB06055B}" type="datetimeFigureOut">
              <a:rPr lang="da-DK" smtClean="0"/>
              <a:t>22-09-2014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da-DK" smtClean="0"/>
              <a:t>Klik for at redigere i master</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B08F62E0-319D-49C8-B3BB-4015CB06055B}" type="datetimeFigureOut">
              <a:rPr lang="da-DK" smtClean="0"/>
              <a:t>22-09-2014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Date Placeholder 6"/>
          <p:cNvSpPr>
            <a:spLocks noGrp="1"/>
          </p:cNvSpPr>
          <p:nvPr>
            <p:ph type="dt" sz="half" idx="10"/>
          </p:nvPr>
        </p:nvSpPr>
        <p:spPr/>
        <p:txBody>
          <a:bodyPr/>
          <a:lstStyle/>
          <a:p>
            <a:fld id="{B08F62E0-319D-49C8-B3BB-4015CB06055B}" type="datetimeFigureOut">
              <a:rPr lang="da-DK" smtClean="0"/>
              <a:t>22-09-2014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Date Placeholder 2"/>
          <p:cNvSpPr>
            <a:spLocks noGrp="1"/>
          </p:cNvSpPr>
          <p:nvPr>
            <p:ph type="dt" sz="half" idx="10"/>
          </p:nvPr>
        </p:nvSpPr>
        <p:spPr/>
        <p:txBody>
          <a:bodyPr/>
          <a:lstStyle/>
          <a:p>
            <a:fld id="{B08F62E0-319D-49C8-B3BB-4015CB06055B}" type="datetimeFigureOut">
              <a:rPr lang="da-DK" smtClean="0"/>
              <a:t>22-09-2014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F62E0-319D-49C8-B3BB-4015CB06055B}" type="datetimeFigureOut">
              <a:rPr lang="da-DK" smtClean="0"/>
              <a:t>22-09-2014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da-DK" smtClean="0"/>
              <a:t>Klik for at redigere i master</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B08F62E0-319D-49C8-B3BB-4015CB06055B}" type="datetimeFigureOut">
              <a:rPr lang="da-DK" smtClean="0"/>
              <a:t>22-09-2014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DEE5C465-5C68-4331-BE3B-963C92C1CBFC}" type="slidenum">
              <a:rPr lang="da-DK" smtClean="0"/>
              <a:t>‹nr.›</a:t>
            </a:fld>
            <a:endParaRPr lang="da-DK"/>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da-DK" smtClean="0"/>
              <a:t>Klik for at redigere i master</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B08F62E0-319D-49C8-B3BB-4015CB06055B}" type="datetimeFigureOut">
              <a:rPr lang="da-DK" smtClean="0"/>
              <a:t>22-09-2014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DEE5C465-5C68-4331-BE3B-963C92C1CBFC}" type="slidenum">
              <a:rPr lang="da-DK" smtClean="0"/>
              <a:t>‹nr.›</a:t>
            </a:fld>
            <a:endParaRPr lang="da-DK"/>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da-DK" smtClean="0"/>
              <a:t>Klik på ikonet for at tilføje et billede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da-DK" smtClean="0"/>
              <a:t>Klik for at redigere i master</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B08F62E0-319D-49C8-B3BB-4015CB06055B}" type="datetimeFigureOut">
              <a:rPr lang="da-DK" smtClean="0"/>
              <a:t>22-09-2014</a:t>
            </a:fld>
            <a:endParaRPr lang="da-DK"/>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DEE5C465-5C68-4331-BE3B-963C92C1CBFC}" type="slidenum">
              <a:rPr lang="da-DK" smtClean="0"/>
              <a:t>‹nr.›</a:t>
            </a:fld>
            <a:endParaRPr lang="da-DK"/>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09442" y="3307355"/>
            <a:ext cx="7667014" cy="1470025"/>
          </a:xfrm>
        </p:spPr>
        <p:txBody>
          <a:bodyPr>
            <a:normAutofit fontScale="90000"/>
          </a:bodyPr>
          <a:lstStyle/>
          <a:p>
            <a:r>
              <a:rPr lang="da-DK" dirty="0" smtClean="0"/>
              <a:t>Undervisningsdifferentiering i faget grønlandsk – hvorfor og hvordan?</a:t>
            </a:r>
            <a:endParaRPr lang="da-DK" dirty="0"/>
          </a:p>
        </p:txBody>
      </p:sp>
      <p:sp>
        <p:nvSpPr>
          <p:cNvPr id="3" name="Undertitel 2"/>
          <p:cNvSpPr>
            <a:spLocks noGrp="1"/>
          </p:cNvSpPr>
          <p:nvPr>
            <p:ph type="subTitle" idx="1"/>
          </p:nvPr>
        </p:nvSpPr>
        <p:spPr/>
        <p:txBody>
          <a:bodyPr>
            <a:normAutofit fontScale="92500" lnSpcReduction="20000"/>
          </a:bodyPr>
          <a:lstStyle/>
          <a:p>
            <a:r>
              <a:rPr lang="da-DK" dirty="0" smtClean="0"/>
              <a:t>Fagevalueringen af grønlandskundervisningen på mellemtrinnet – et temperaturmåling </a:t>
            </a:r>
            <a:r>
              <a:rPr lang="da-DK" i="1" dirty="0" smtClean="0"/>
              <a:t>af undervisningen</a:t>
            </a:r>
            <a:r>
              <a:rPr lang="da-DK" dirty="0" smtClean="0"/>
              <a:t> i 6 udvalgte skoler.</a:t>
            </a:r>
            <a:endParaRPr lang="da-DK" dirty="0"/>
          </a:p>
        </p:txBody>
      </p:sp>
    </p:spTree>
    <p:extLst>
      <p:ext uri="{BB962C8B-B14F-4D97-AF65-F5344CB8AC3E}">
        <p14:creationId xmlns:p14="http://schemas.microsoft.com/office/powerpoint/2010/main" val="1684099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Resultater</a:t>
            </a:r>
            <a:endParaRPr lang="da-DK" dirty="0"/>
          </a:p>
        </p:txBody>
      </p:sp>
      <p:sp>
        <p:nvSpPr>
          <p:cNvPr id="3" name="Pladsholder til indhold 2"/>
          <p:cNvSpPr>
            <a:spLocks noGrp="1"/>
          </p:cNvSpPr>
          <p:nvPr>
            <p:ph idx="1"/>
          </p:nvPr>
        </p:nvSpPr>
        <p:spPr/>
        <p:txBody>
          <a:bodyPr/>
          <a:lstStyle/>
          <a:p>
            <a:r>
              <a:rPr lang="da-DK" dirty="0" smtClean="0"/>
              <a:t>Hvordan: </a:t>
            </a:r>
          </a:p>
          <a:p>
            <a:r>
              <a:rPr lang="da-DK" dirty="0" smtClean="0"/>
              <a:t>Evalueringen </a:t>
            </a:r>
            <a:r>
              <a:rPr lang="da-DK" dirty="0"/>
              <a:t>viser, at både skoler og lærere har svært ved at realisere målet i </a:t>
            </a:r>
            <a:r>
              <a:rPr lang="da-DK" dirty="0" smtClean="0"/>
              <a:t>praksis, fordi: </a:t>
            </a:r>
          </a:p>
          <a:p>
            <a:pPr lvl="1"/>
            <a:r>
              <a:rPr lang="da-DK" dirty="0" smtClean="0"/>
              <a:t>både </a:t>
            </a:r>
            <a:r>
              <a:rPr lang="da-DK" dirty="0"/>
              <a:t>skoler og lærere, anser ”differentieret undervisningen” som noget, der skal organiseres og tilrettelægges uden for den normale undervisning, da skolerne bl.a. organiserer dette som holddeling, hvor årgangseleverne bliver inddelt i 3 hold efter faglighed og sprog i periodevis. </a:t>
            </a:r>
          </a:p>
          <a:p>
            <a:pPr marL="457200" lvl="1" indent="0">
              <a:buNone/>
            </a:pPr>
            <a:endParaRPr lang="da-DK" dirty="0" smtClean="0"/>
          </a:p>
          <a:p>
            <a:pPr marL="457200" lvl="1" indent="0">
              <a:buNone/>
            </a:pPr>
            <a:r>
              <a:rPr lang="da-DK" dirty="0" smtClean="0"/>
              <a:t>Dermed </a:t>
            </a:r>
            <a:r>
              <a:rPr lang="da-DK" dirty="0"/>
              <a:t>synes den praktiske udførelse af ’”differentieret undervisning” ikke er i tråd med reformens intention, da de er eleverne der bliver differentieret og ikke undervisningen. </a:t>
            </a:r>
          </a:p>
          <a:p>
            <a:endParaRPr lang="da-DK" dirty="0"/>
          </a:p>
        </p:txBody>
      </p:sp>
    </p:spTree>
    <p:extLst>
      <p:ext uri="{BB962C8B-B14F-4D97-AF65-F5344CB8AC3E}">
        <p14:creationId xmlns:p14="http://schemas.microsoft.com/office/powerpoint/2010/main" val="3928598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Undersøger hvordan </a:t>
            </a:r>
            <a:r>
              <a:rPr lang="da-DK" dirty="0" err="1" smtClean="0"/>
              <a:t>uv.diff</a:t>
            </a:r>
            <a:r>
              <a:rPr lang="da-DK" dirty="0" smtClean="0"/>
              <a:t>. udmøntede sig i praksis</a:t>
            </a:r>
            <a:endParaRPr lang="da-DK" dirty="0"/>
          </a:p>
        </p:txBody>
      </p:sp>
      <p:sp>
        <p:nvSpPr>
          <p:cNvPr id="3" name="Pladsholder til indhold 2"/>
          <p:cNvSpPr>
            <a:spLocks noGrp="1"/>
          </p:cNvSpPr>
          <p:nvPr>
            <p:ph idx="1"/>
          </p:nvPr>
        </p:nvSpPr>
        <p:spPr/>
        <p:txBody>
          <a:bodyPr/>
          <a:lstStyle/>
          <a:p>
            <a:pPr lvl="0"/>
            <a:r>
              <a:rPr lang="da-DK" dirty="0" smtClean="0"/>
              <a:t>Organisering</a:t>
            </a:r>
            <a:endParaRPr lang="da-DK" dirty="0"/>
          </a:p>
          <a:p>
            <a:pPr lvl="0"/>
            <a:r>
              <a:rPr lang="da-DK" dirty="0" smtClean="0"/>
              <a:t>Forståelse</a:t>
            </a:r>
            <a:endParaRPr lang="da-DK" dirty="0"/>
          </a:p>
          <a:p>
            <a:pPr lvl="0"/>
            <a:r>
              <a:rPr lang="da-DK" dirty="0" smtClean="0"/>
              <a:t>Tilrettelæggelse og gennemførelse</a:t>
            </a:r>
            <a:endParaRPr lang="da-DK" dirty="0"/>
          </a:p>
          <a:p>
            <a:endParaRPr lang="da-DK" dirty="0"/>
          </a:p>
        </p:txBody>
      </p:sp>
    </p:spTree>
    <p:extLst>
      <p:ext uri="{BB962C8B-B14F-4D97-AF65-F5344CB8AC3E}">
        <p14:creationId xmlns:p14="http://schemas.microsoft.com/office/powerpoint/2010/main" val="759273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Kobler til holddeling og synes at den er svær i praksis</a:t>
            </a:r>
            <a:endParaRPr lang="da-DK" dirty="0"/>
          </a:p>
        </p:txBody>
      </p:sp>
      <p:sp>
        <p:nvSpPr>
          <p:cNvPr id="3" name="Pladsholder til indhold 2"/>
          <p:cNvSpPr>
            <a:spLocks noGrp="1"/>
          </p:cNvSpPr>
          <p:nvPr>
            <p:ph idx="1"/>
          </p:nvPr>
        </p:nvSpPr>
        <p:spPr/>
        <p:txBody>
          <a:bodyPr/>
          <a:lstStyle/>
          <a:p>
            <a:r>
              <a:rPr lang="kl-GL" i="1" dirty="0"/>
              <a:t>“Differentiering er en vanskelig disciplin, som kræver tilvænning hos såvel lærere som elever. Der skal differentieres på flere niveauer, såvel sprogligt som kundskabsmæssigt mv. De parallellagte timer, har givet anledning til holddannelser på tværs af klasserne, hvor man har dannet hold, så der tages hensyn til elevernes forskellige niveau og den bedste anvendelse af lærernes resurser.”</a:t>
            </a:r>
            <a:r>
              <a:rPr lang="kl-GL" dirty="0"/>
              <a:t> </a:t>
            </a:r>
            <a:r>
              <a:rPr lang="kl-GL" dirty="0" smtClean="0"/>
              <a:t>(Ledelsens selvevaluering). </a:t>
            </a:r>
            <a:endParaRPr lang="da-DK" dirty="0"/>
          </a:p>
          <a:p>
            <a:endParaRPr lang="da-DK" dirty="0"/>
          </a:p>
        </p:txBody>
      </p:sp>
    </p:spTree>
    <p:extLst>
      <p:ext uri="{BB962C8B-B14F-4D97-AF65-F5344CB8AC3E}">
        <p14:creationId xmlns:p14="http://schemas.microsoft.com/office/powerpoint/2010/main" val="1798293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1844824"/>
            <a:ext cx="7125113" cy="2609260"/>
          </a:xfrm>
        </p:spPr>
        <p:txBody>
          <a:bodyPr/>
          <a:lstStyle/>
          <a:p>
            <a:r>
              <a:rPr lang="kl-GL" sz="2000" i="1" dirty="0"/>
              <a:t>“Da vi bruger 3 lærer system i Nuuk, har vi mulighed for at dele klasserne i tre hold, hvor holdene bliver ligeligt fordelt mellem grønlandsk og dansk sprogede elever, hvor der bliver lagt vægt på fagligt stærke elever, blandes med ikke nært så stærke elever. Hvor undervisningen der er differentieret undervisning”</a:t>
            </a:r>
            <a:r>
              <a:rPr lang="kl-GL" sz="2000" dirty="0"/>
              <a:t> </a:t>
            </a:r>
            <a:r>
              <a:rPr lang="kl-GL" sz="2000" dirty="0" smtClean="0"/>
              <a:t>(Ledelsens selvevaluering).</a:t>
            </a:r>
            <a:r>
              <a:rPr lang="da-DK" dirty="0"/>
              <a:t/>
            </a:r>
            <a:br>
              <a:rPr lang="da-DK" dirty="0"/>
            </a:br>
            <a:endParaRPr lang="da-DK" dirty="0"/>
          </a:p>
        </p:txBody>
      </p:sp>
    </p:spTree>
    <p:extLst>
      <p:ext uri="{BB962C8B-B14F-4D97-AF65-F5344CB8AC3E}">
        <p14:creationId xmlns:p14="http://schemas.microsoft.com/office/powerpoint/2010/main" val="2843235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r>
              <a:rPr lang="kl-GL" dirty="0" smtClean="0"/>
              <a:t>Faglig</a:t>
            </a:r>
            <a:r>
              <a:rPr lang="kl-GL" dirty="0"/>
              <a:t>, sproglig holddeling betyder i værste fald at undervisningen ikke er tilpasset den enkelte elevs faglige </a:t>
            </a:r>
            <a:r>
              <a:rPr lang="kl-GL" dirty="0" smtClean="0"/>
              <a:t>niveau. </a:t>
            </a:r>
          </a:p>
          <a:p>
            <a:r>
              <a:rPr lang="kl-GL" dirty="0" smtClean="0"/>
              <a:t>Fordi: </a:t>
            </a:r>
            <a:r>
              <a:rPr lang="da-DK" dirty="0" smtClean="0"/>
              <a:t>Ved </a:t>
            </a:r>
            <a:r>
              <a:rPr lang="da-DK" dirty="0"/>
              <a:t>at dele eleverne op i hold skabes der nogle mere homogene grupper hvor eleverne undervises med samme indhold, metoder, organisering og materialer, og hvor eleverne har brug for cirka den samme tid. Med holddeling er det imidlertid eleverne og ikke undervisningen der bliver </a:t>
            </a:r>
            <a:r>
              <a:rPr lang="da-DK" dirty="0" smtClean="0"/>
              <a:t>differentieret. </a:t>
            </a:r>
            <a:endParaRPr lang="da-DK" dirty="0"/>
          </a:p>
          <a:p>
            <a:endParaRPr lang="da-DK" dirty="0"/>
          </a:p>
        </p:txBody>
      </p:sp>
    </p:spTree>
    <p:extLst>
      <p:ext uri="{BB962C8B-B14F-4D97-AF65-F5344CB8AC3E}">
        <p14:creationId xmlns:p14="http://schemas.microsoft.com/office/powerpoint/2010/main" val="175261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260648"/>
            <a:ext cx="7344816" cy="6119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8899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Forståelse af </a:t>
            </a:r>
            <a:r>
              <a:rPr lang="da-DK" sz="2400" dirty="0" err="1" smtClean="0"/>
              <a:t>uv.diff</a:t>
            </a:r>
            <a:r>
              <a:rPr lang="da-DK" sz="2400" dirty="0" smtClean="0"/>
              <a:t>. og ift. elever, der ikke har grønlandsk som modersmål</a:t>
            </a:r>
            <a:endParaRPr lang="da-DK" sz="2400" dirty="0"/>
          </a:p>
        </p:txBody>
      </p:sp>
      <p:sp>
        <p:nvSpPr>
          <p:cNvPr id="3" name="Pladsholder til indhold 2"/>
          <p:cNvSpPr>
            <a:spLocks noGrp="1"/>
          </p:cNvSpPr>
          <p:nvPr>
            <p:ph idx="1"/>
          </p:nvPr>
        </p:nvSpPr>
        <p:spPr/>
        <p:txBody>
          <a:bodyPr/>
          <a:lstStyle/>
          <a:p>
            <a:r>
              <a:rPr lang="kl-GL" i="1" dirty="0"/>
              <a:t>“Atuartut killiffiannut piginnaasaanullu tulluuttunik aallaaveqarluni suliaqartitsineq. Atuartut assigiinngitsunik suleriuseqartillugit suleqateqartillugillu, piginnaasamikkut assigiiaanut, oqaaseqatigiiaanut imal.Ikinngutigiiaanut. </a:t>
            </a:r>
            <a:r>
              <a:rPr lang="kl-GL" b="1" i="1" dirty="0"/>
              <a:t>Kalaallisut atuartitsinermik eqaattumik allanngorartitsiniarnermi kalaallisut oqaaseqavinngitsut ilaatigut kigaallassaataasarput, pingaartumik ataatsimut ingerlatsiniarnermi</a:t>
            </a:r>
            <a:r>
              <a:rPr lang="kl-GL" i="1" dirty="0"/>
              <a:t>. Storyline aamma allanngorartumik atuartitsinermut atoneqartarpoq, assersuutigalugu. Atuartitseriaatsit Ilikkarluarfiusut malillugit atuartitsinermit piginnaasat suleriutsillu atorneqartarmata”</a:t>
            </a:r>
            <a:r>
              <a:rPr lang="kl-GL" dirty="0"/>
              <a:t> </a:t>
            </a:r>
            <a:r>
              <a:rPr lang="kl-GL" dirty="0" smtClean="0"/>
              <a:t>(Lærernes selvevaluering). </a:t>
            </a:r>
            <a:endParaRPr lang="da-DK" dirty="0"/>
          </a:p>
          <a:p>
            <a:endParaRPr lang="da-DK" dirty="0"/>
          </a:p>
        </p:txBody>
      </p:sp>
    </p:spTree>
    <p:extLst>
      <p:ext uri="{BB962C8B-B14F-4D97-AF65-F5344CB8AC3E}">
        <p14:creationId xmlns:p14="http://schemas.microsoft.com/office/powerpoint/2010/main" val="721908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UV.diff</a:t>
            </a:r>
            <a:r>
              <a:rPr lang="da-DK" dirty="0" smtClean="0"/>
              <a:t>. Koblet til metoder</a:t>
            </a:r>
            <a:endParaRPr lang="da-DK" dirty="0"/>
          </a:p>
        </p:txBody>
      </p:sp>
      <p:sp>
        <p:nvSpPr>
          <p:cNvPr id="3" name="Pladsholder til indhold 2"/>
          <p:cNvSpPr>
            <a:spLocks noGrp="1"/>
          </p:cNvSpPr>
          <p:nvPr>
            <p:ph idx="1"/>
          </p:nvPr>
        </p:nvSpPr>
        <p:spPr/>
        <p:txBody>
          <a:bodyPr/>
          <a:lstStyle/>
          <a:p>
            <a:r>
              <a:rPr lang="da-DK" dirty="0" smtClean="0"/>
              <a:t>F.eks. Effektive undervisningsprincipper</a:t>
            </a:r>
          </a:p>
          <a:p>
            <a:r>
              <a:rPr lang="da-DK" dirty="0" smtClean="0"/>
              <a:t>Storyline</a:t>
            </a:r>
            <a:endParaRPr lang="da-DK" dirty="0"/>
          </a:p>
        </p:txBody>
      </p:sp>
    </p:spTree>
    <p:extLst>
      <p:ext uri="{BB962C8B-B14F-4D97-AF65-F5344CB8AC3E}">
        <p14:creationId xmlns:p14="http://schemas.microsoft.com/office/powerpoint/2010/main" val="60800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Undervisningsdifferentiering og forståelse blandt lærere</a:t>
            </a:r>
            <a:endParaRPr lang="da-DK" dirty="0"/>
          </a:p>
        </p:txBody>
      </p:sp>
      <p:sp>
        <p:nvSpPr>
          <p:cNvPr id="3" name="Pladsholder til indhold 2"/>
          <p:cNvSpPr>
            <a:spLocks noGrp="1"/>
          </p:cNvSpPr>
          <p:nvPr>
            <p:ph idx="1"/>
          </p:nvPr>
        </p:nvSpPr>
        <p:spPr/>
        <p:txBody>
          <a:bodyPr/>
          <a:lstStyle/>
          <a:p>
            <a:r>
              <a:rPr lang="kl-GL" i="1" dirty="0"/>
              <a:t>“</a:t>
            </a:r>
            <a:r>
              <a:rPr lang="kl-GL" b="1" i="1" dirty="0"/>
              <a:t>Allanngorartumik atuartitsineq tassaavoq atuartut ataasiakkaat piginnaaneri aallaavigalugit atuartitsineq</a:t>
            </a:r>
            <a:r>
              <a:rPr lang="kl-GL" i="1" dirty="0"/>
              <a:t>, tamannalu ingerlanneqartarpoq atuaqatigiinnik suliassiisarnikkut allanngorartunik. Taamaaliornikkut assigiinngitsunik piginnaanillit ataasiakkaarlugit, marlukkaarlugit kiisalu eqimattakkaarlugit suliassinneqartarput, tamatigut atuagaq atuaqatigiinnut ataatsimut tunngavittut aallaavigitittarlugu, soorlu uanga atortarpara Minittornerit”</a:t>
            </a:r>
            <a:r>
              <a:rPr lang="kl-GL" dirty="0"/>
              <a:t> </a:t>
            </a:r>
            <a:r>
              <a:rPr lang="kl-GL" dirty="0" smtClean="0"/>
              <a:t>(Lærernes selvevaluering). </a:t>
            </a:r>
            <a:endParaRPr lang="da-DK" dirty="0"/>
          </a:p>
          <a:p>
            <a:endParaRPr lang="da-DK" dirty="0"/>
          </a:p>
        </p:txBody>
      </p:sp>
    </p:spTree>
    <p:extLst>
      <p:ext uri="{BB962C8B-B14F-4D97-AF65-F5344CB8AC3E}">
        <p14:creationId xmlns:p14="http://schemas.microsoft.com/office/powerpoint/2010/main" val="671213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Forståelse og praksis ift. </a:t>
            </a:r>
            <a:r>
              <a:rPr lang="da-DK" dirty="0" err="1" smtClean="0"/>
              <a:t>uv.diff</a:t>
            </a:r>
            <a:r>
              <a:rPr lang="da-DK" dirty="0" smtClean="0"/>
              <a:t>.</a:t>
            </a:r>
            <a:endParaRPr lang="da-DK" dirty="0"/>
          </a:p>
        </p:txBody>
      </p:sp>
      <p:sp>
        <p:nvSpPr>
          <p:cNvPr id="3" name="Pladsholder til indhold 2"/>
          <p:cNvSpPr>
            <a:spLocks noGrp="1"/>
          </p:cNvSpPr>
          <p:nvPr>
            <p:ph idx="1"/>
          </p:nvPr>
        </p:nvSpPr>
        <p:spPr/>
        <p:txBody>
          <a:bodyPr/>
          <a:lstStyle/>
          <a:p>
            <a:pPr lvl="0"/>
            <a:r>
              <a:rPr lang="da-DK" dirty="0" smtClean="0"/>
              <a:t>opgaver</a:t>
            </a:r>
            <a:endParaRPr lang="da-DK" dirty="0"/>
          </a:p>
          <a:p>
            <a:pPr lvl="0"/>
            <a:r>
              <a:rPr lang="da-DK" dirty="0" smtClean="0"/>
              <a:t>arbejdsformer</a:t>
            </a:r>
            <a:endParaRPr lang="da-DK" dirty="0"/>
          </a:p>
          <a:p>
            <a:pPr lvl="0"/>
            <a:r>
              <a:rPr lang="da-DK" dirty="0" smtClean="0"/>
              <a:t>grupper</a:t>
            </a:r>
            <a:endParaRPr lang="da-DK" dirty="0"/>
          </a:p>
          <a:p>
            <a:endParaRPr lang="da-DK" dirty="0"/>
          </a:p>
        </p:txBody>
      </p:sp>
    </p:spTree>
    <p:extLst>
      <p:ext uri="{BB962C8B-B14F-4D97-AF65-F5344CB8AC3E}">
        <p14:creationId xmlns:p14="http://schemas.microsoft.com/office/powerpoint/2010/main" val="304165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Baggrund</a:t>
            </a:r>
            <a:endParaRPr lang="da-DK" dirty="0"/>
          </a:p>
        </p:txBody>
      </p:sp>
      <p:sp>
        <p:nvSpPr>
          <p:cNvPr id="3" name="Pladsholder til indhold 2"/>
          <p:cNvSpPr>
            <a:spLocks noGrp="1"/>
          </p:cNvSpPr>
          <p:nvPr>
            <p:ph idx="1"/>
          </p:nvPr>
        </p:nvSpPr>
        <p:spPr/>
        <p:txBody>
          <a:bodyPr/>
          <a:lstStyle/>
          <a:p>
            <a:r>
              <a:rPr lang="da-DK" dirty="0" smtClean="0"/>
              <a:t>Elevernes faglige resultater i faget grønlandsk – trintest og afsluttende prøver</a:t>
            </a:r>
          </a:p>
          <a:p>
            <a:r>
              <a:rPr lang="da-DK" dirty="0" smtClean="0"/>
              <a:t>Lærerstaben i faget grønlandsk </a:t>
            </a:r>
          </a:p>
          <a:p>
            <a:r>
              <a:rPr lang="da-DK" dirty="0" smtClean="0"/>
              <a:t>Skolereformen, der afskaffer sproglige opdelte klasser, og A/U klasser på </a:t>
            </a:r>
            <a:r>
              <a:rPr lang="da-DK" dirty="0" err="1" smtClean="0"/>
              <a:t>ældstetrinnet</a:t>
            </a:r>
            <a:endParaRPr lang="da-DK" dirty="0"/>
          </a:p>
        </p:txBody>
      </p:sp>
    </p:spTree>
    <p:extLst>
      <p:ext uri="{BB962C8B-B14F-4D97-AF65-F5344CB8AC3E}">
        <p14:creationId xmlns:p14="http://schemas.microsoft.com/office/powerpoint/2010/main" val="766365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Diskussion og overvejelser</a:t>
            </a:r>
            <a:endParaRPr lang="da-DK" dirty="0"/>
          </a:p>
        </p:txBody>
      </p:sp>
      <p:sp>
        <p:nvSpPr>
          <p:cNvPr id="3" name="Pladsholder til indhold 2"/>
          <p:cNvSpPr>
            <a:spLocks noGrp="1"/>
          </p:cNvSpPr>
          <p:nvPr>
            <p:ph idx="1"/>
          </p:nvPr>
        </p:nvSpPr>
        <p:spPr/>
        <p:txBody>
          <a:bodyPr/>
          <a:lstStyle/>
          <a:p>
            <a:r>
              <a:rPr lang="kl-GL" dirty="0" smtClean="0"/>
              <a:t>For det første, der er manglende tydeliggørelse af hvad uv.diff. går ud på, og der er ingen vejledning til hvordan man kan undervise differentieret, f.eks. hvordan lovkrav kan forstås og hvordan intentionerne kan realiseres. </a:t>
            </a:r>
          </a:p>
          <a:p>
            <a:r>
              <a:rPr lang="kl-GL" dirty="0" smtClean="0"/>
              <a:t>Usikkerheden om eller manglende forståelse over for uv.diff. kan skyldes af, at man brugt ordet </a:t>
            </a:r>
            <a:r>
              <a:rPr lang="kl-GL" i="1" dirty="0" smtClean="0"/>
              <a:t>variation i </a:t>
            </a:r>
            <a:r>
              <a:rPr lang="kl-GL" dirty="0" smtClean="0"/>
              <a:t>en lovtekst</a:t>
            </a:r>
            <a:endParaRPr lang="da-DK" dirty="0"/>
          </a:p>
        </p:txBody>
      </p:sp>
    </p:spTree>
    <p:extLst>
      <p:ext uri="{BB962C8B-B14F-4D97-AF65-F5344CB8AC3E}">
        <p14:creationId xmlns:p14="http://schemas.microsoft.com/office/powerpoint/2010/main" val="1763252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p:txBody>
          <a:bodyPr/>
          <a:lstStyle/>
          <a:p>
            <a:r>
              <a:rPr lang="da-DK" dirty="0" smtClean="0"/>
              <a:t>For det andet, vi mener at lærerne endnu ikke har integreret evalueringsarbejdet (den løbende evaluering) til deres undervisning, </a:t>
            </a:r>
          </a:p>
          <a:p>
            <a:pPr lvl="1"/>
            <a:r>
              <a:rPr lang="da-DK" dirty="0" smtClean="0"/>
              <a:t>Stk.3 I hvert fag samarbejder lærer og elev løbende om fastlæggelse af de mål, der søges opfyldt. Elevens arbejde tilrettelægges under hensyntagen til disse mål. Fastlæggelse af arbejdsformer metoder, og stofvalg skal foregå i samarbejde </a:t>
            </a:r>
            <a:r>
              <a:rPr lang="da-DK" dirty="0" err="1" smtClean="0"/>
              <a:t>melllem</a:t>
            </a:r>
            <a:r>
              <a:rPr lang="da-DK" dirty="0" smtClean="0"/>
              <a:t> lærerne og eleverne. </a:t>
            </a:r>
          </a:p>
          <a:p>
            <a:pPr lvl="1"/>
            <a:r>
              <a:rPr lang="da-DK" dirty="0" smtClean="0"/>
              <a:t>Stk.4 Eleven udarbejder i samråd med sine lærere en handleplan, som indgår i den løbende evaluering, og danne udgangspunkt for elevens videre undervisningsforløb. </a:t>
            </a:r>
            <a:endParaRPr lang="da-DK" dirty="0"/>
          </a:p>
        </p:txBody>
      </p:sp>
    </p:spTree>
    <p:extLst>
      <p:ext uri="{BB962C8B-B14F-4D97-AF65-F5344CB8AC3E}">
        <p14:creationId xmlns:p14="http://schemas.microsoft.com/office/powerpoint/2010/main" val="3418276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Ingen kobling mellem </a:t>
            </a:r>
            <a:endParaRPr lang="da-DK" dirty="0"/>
          </a:p>
        </p:txBody>
      </p:sp>
      <p:sp>
        <p:nvSpPr>
          <p:cNvPr id="3" name="Pladsholder til indhold 2"/>
          <p:cNvSpPr>
            <a:spLocks noGrp="1"/>
          </p:cNvSpPr>
          <p:nvPr>
            <p:ph idx="1"/>
          </p:nvPr>
        </p:nvSpPr>
        <p:spPr/>
        <p:txBody>
          <a:bodyPr/>
          <a:lstStyle/>
          <a:p>
            <a:r>
              <a:rPr lang="da-DK" dirty="0" err="1" smtClean="0"/>
              <a:t>Uv.diff</a:t>
            </a:r>
            <a:r>
              <a:rPr lang="da-DK" dirty="0" smtClean="0"/>
              <a:t>. og løbende evaluering, og derfor ingen undervisning ud fra den enkelte elevs behov og ønsker</a:t>
            </a:r>
            <a:endParaRPr lang="da-DK" dirty="0"/>
          </a:p>
        </p:txBody>
      </p:sp>
    </p:spTree>
    <p:extLst>
      <p:ext uri="{BB962C8B-B14F-4D97-AF65-F5344CB8AC3E}">
        <p14:creationId xmlns:p14="http://schemas.microsoft.com/office/powerpoint/2010/main" val="30606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Forslag og diskussion</a:t>
            </a:r>
            <a:endParaRPr lang="da-DK" dirty="0"/>
          </a:p>
        </p:txBody>
      </p:sp>
      <p:sp>
        <p:nvSpPr>
          <p:cNvPr id="3" name="Pladsholder til indhold 2"/>
          <p:cNvSpPr>
            <a:spLocks noGrp="1"/>
          </p:cNvSpPr>
          <p:nvPr>
            <p:ph idx="1"/>
          </p:nvPr>
        </p:nvSpPr>
        <p:spPr/>
        <p:txBody>
          <a:bodyPr/>
          <a:lstStyle/>
          <a:p>
            <a:r>
              <a:rPr lang="da-DK" dirty="0" smtClean="0"/>
              <a:t>Hvad skal man gøre?</a:t>
            </a:r>
            <a:endParaRPr lang="da-DK" dirty="0"/>
          </a:p>
        </p:txBody>
      </p:sp>
    </p:spTree>
    <p:extLst>
      <p:ext uri="{BB962C8B-B14F-4D97-AF65-F5344CB8AC3E}">
        <p14:creationId xmlns:p14="http://schemas.microsoft.com/office/powerpoint/2010/main" val="1716310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a:t>
            </a:r>
            <a:r>
              <a:rPr lang="da-DK" dirty="0" smtClean="0"/>
              <a:t>ormål</a:t>
            </a:r>
            <a:endParaRPr lang="da-DK" dirty="0"/>
          </a:p>
        </p:txBody>
      </p:sp>
      <p:sp>
        <p:nvSpPr>
          <p:cNvPr id="3" name="Pladsholder til indhold 2"/>
          <p:cNvSpPr>
            <a:spLocks noGrp="1"/>
          </p:cNvSpPr>
          <p:nvPr>
            <p:ph idx="1"/>
          </p:nvPr>
        </p:nvSpPr>
        <p:spPr/>
        <p:txBody>
          <a:bodyPr/>
          <a:lstStyle/>
          <a:p>
            <a:r>
              <a:rPr lang="da-DK" dirty="0"/>
              <a:t>Det primære formål med evalueringen er at </a:t>
            </a:r>
            <a:r>
              <a:rPr lang="da-DK" b="1" dirty="0"/>
              <a:t>belyse den pædagogiske praksis</a:t>
            </a:r>
            <a:r>
              <a:rPr lang="da-DK" dirty="0"/>
              <a:t> i grønlandskundervisningen og de </a:t>
            </a:r>
            <a:r>
              <a:rPr lang="da-DK" u="sng" dirty="0"/>
              <a:t>rammer og vilkår som har betydning for hvordan den pædagogiske praksis udmønter sig</a:t>
            </a:r>
            <a:r>
              <a:rPr lang="da-DK" dirty="0"/>
              <a:t>. Denne analyse skal bruges til at afdække styrker og svagheder ved undervisningen og rammerne for denne, med henblik på at afdække hvilke udviklingsområder, der kan styrke skolernes daglige undervisning og planlægning. </a:t>
            </a:r>
            <a:endParaRPr lang="da-DK" dirty="0" smtClean="0"/>
          </a:p>
          <a:p>
            <a:pPr marL="0" indent="0">
              <a:buNone/>
            </a:pPr>
            <a:endParaRPr lang="da-DK" dirty="0" smtClean="0"/>
          </a:p>
          <a:p>
            <a:r>
              <a:rPr lang="da-DK" dirty="0" smtClean="0"/>
              <a:t>Delmål er at udvikle evalueringskonceptet indenfor skole- og uddannelsesregi</a:t>
            </a:r>
            <a:endParaRPr lang="da-DK" dirty="0"/>
          </a:p>
        </p:txBody>
      </p:sp>
    </p:spTree>
    <p:extLst>
      <p:ext uri="{BB962C8B-B14F-4D97-AF65-F5344CB8AC3E}">
        <p14:creationId xmlns:p14="http://schemas.microsoft.com/office/powerpoint/2010/main" val="3779196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Metode</a:t>
            </a:r>
            <a:endParaRPr lang="da-DK" dirty="0"/>
          </a:p>
        </p:txBody>
      </p:sp>
      <p:sp>
        <p:nvSpPr>
          <p:cNvPr id="3" name="Pladsholder til indhold 2"/>
          <p:cNvSpPr>
            <a:spLocks noGrp="1"/>
          </p:cNvSpPr>
          <p:nvPr>
            <p:ph idx="1"/>
          </p:nvPr>
        </p:nvSpPr>
        <p:spPr/>
        <p:txBody>
          <a:bodyPr/>
          <a:lstStyle/>
          <a:p>
            <a:r>
              <a:rPr lang="da-DK" dirty="0" smtClean="0"/>
              <a:t>Kvalitative metoder: </a:t>
            </a:r>
          </a:p>
          <a:p>
            <a:pPr lvl="1"/>
            <a:r>
              <a:rPr lang="da-DK" dirty="0" smtClean="0"/>
              <a:t>Gruppeinterviews, lærergruppen, skoleledergruppen, forældre og elever</a:t>
            </a:r>
          </a:p>
          <a:p>
            <a:pPr lvl="1"/>
            <a:r>
              <a:rPr lang="da-DK" dirty="0" smtClean="0"/>
              <a:t>Interviews af enkelte lærere</a:t>
            </a:r>
          </a:p>
          <a:p>
            <a:pPr lvl="1"/>
            <a:r>
              <a:rPr lang="da-DK" dirty="0" smtClean="0"/>
              <a:t>Observationer</a:t>
            </a:r>
          </a:p>
          <a:p>
            <a:pPr lvl="1"/>
            <a:r>
              <a:rPr lang="da-DK" dirty="0" smtClean="0"/>
              <a:t>Selvevaluering</a:t>
            </a:r>
            <a:endParaRPr lang="da-DK" dirty="0"/>
          </a:p>
        </p:txBody>
      </p:sp>
    </p:spTree>
    <p:extLst>
      <p:ext uri="{BB962C8B-B14F-4D97-AF65-F5344CB8AC3E}">
        <p14:creationId xmlns:p14="http://schemas.microsoft.com/office/powerpoint/2010/main" val="1312503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Selvevaluering</a:t>
            </a:r>
            <a:endParaRPr lang="da-DK" dirty="0"/>
          </a:p>
        </p:txBody>
      </p:sp>
      <p:sp>
        <p:nvSpPr>
          <p:cNvPr id="3" name="Pladsholder til indhold 2"/>
          <p:cNvSpPr>
            <a:spLocks noGrp="1"/>
          </p:cNvSpPr>
          <p:nvPr>
            <p:ph idx="1"/>
          </p:nvPr>
        </p:nvSpPr>
        <p:spPr/>
        <p:txBody>
          <a:bodyPr>
            <a:normAutofit fontScale="92500" lnSpcReduction="10000"/>
          </a:bodyPr>
          <a:lstStyle/>
          <a:p>
            <a:pPr marL="0" indent="0">
              <a:buNone/>
            </a:pPr>
            <a:r>
              <a:rPr lang="da-DK" dirty="0" smtClean="0"/>
              <a:t>Selvevalueringen </a:t>
            </a:r>
            <a:r>
              <a:rPr lang="da-DK" dirty="0"/>
              <a:t>er et udviklingsredskab bl.a. indenfor skoleområdet, der i dag anvendes i </a:t>
            </a:r>
            <a:r>
              <a:rPr lang="da-DK" dirty="0" smtClean="0"/>
              <a:t>Danmark</a:t>
            </a:r>
          </a:p>
          <a:p>
            <a:pPr marL="0" indent="0">
              <a:buNone/>
            </a:pPr>
            <a:r>
              <a:rPr lang="da-DK" dirty="0" smtClean="0"/>
              <a:t>Selvevalueringen </a:t>
            </a:r>
            <a:r>
              <a:rPr lang="da-DK" dirty="0"/>
              <a:t>har et dobbelt </a:t>
            </a:r>
            <a:r>
              <a:rPr lang="da-DK" dirty="0" smtClean="0"/>
              <a:t>formål:</a:t>
            </a:r>
          </a:p>
          <a:p>
            <a:r>
              <a:rPr lang="da-DK" dirty="0" smtClean="0"/>
              <a:t>Dels </a:t>
            </a:r>
            <a:r>
              <a:rPr lang="da-DK" dirty="0"/>
              <a:t>at indsamle dokumentation og viden, som skal danne grundlag for besøg af </a:t>
            </a:r>
            <a:r>
              <a:rPr lang="da-DK" dirty="0" err="1"/>
              <a:t>Inerisaavik</a:t>
            </a:r>
            <a:r>
              <a:rPr lang="da-DK" dirty="0"/>
              <a:t> på skolerne samt for konklusioner og anbefalinger i den endelige evalueringsrapport, </a:t>
            </a:r>
            <a:endParaRPr lang="da-DK" dirty="0" smtClean="0"/>
          </a:p>
          <a:p>
            <a:r>
              <a:rPr lang="da-DK" dirty="0"/>
              <a:t>D</a:t>
            </a:r>
            <a:r>
              <a:rPr lang="da-DK" dirty="0" smtClean="0"/>
              <a:t>els </a:t>
            </a:r>
            <a:r>
              <a:rPr lang="da-DK" dirty="0"/>
              <a:t>at give de involverede mulighed for at reflektere over deres praksis og dermed igangsætte udviklingsprocessen internt på skolerne. Hensigten med dette er gennem selvevaluering at give skolen et grundlag for at være opmærksom på stærke og svage sider i hverdagen, som har indflydelse på skolen som virksomhed i almindelighed og grønlandskundervisningen i særdeleshed.  </a:t>
            </a:r>
          </a:p>
          <a:p>
            <a:pPr marL="0" indent="0">
              <a:buNone/>
            </a:pPr>
            <a:endParaRPr lang="da-DK" dirty="0"/>
          </a:p>
        </p:txBody>
      </p:sp>
    </p:spTree>
    <p:extLst>
      <p:ext uri="{BB962C8B-B14F-4D97-AF65-F5344CB8AC3E}">
        <p14:creationId xmlns:p14="http://schemas.microsoft.com/office/powerpoint/2010/main" val="2393174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8640"/>
            <a:ext cx="8675876" cy="6569408"/>
          </a:xfrm>
          <a:prstGeom prst="rect">
            <a:avLst/>
          </a:prstGeom>
          <a:noFill/>
        </p:spPr>
      </p:pic>
    </p:spTree>
    <p:extLst>
      <p:ext uri="{BB962C8B-B14F-4D97-AF65-F5344CB8AC3E}">
        <p14:creationId xmlns:p14="http://schemas.microsoft.com/office/powerpoint/2010/main" val="934947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i="1" dirty="0" err="1"/>
              <a:t>Caseundersøgelser</a:t>
            </a:r>
            <a:r>
              <a:rPr lang="da-DK" sz="2400" i="1" dirty="0"/>
              <a:t> på fire skoler og 2 bygdeskoler </a:t>
            </a:r>
            <a:r>
              <a:rPr lang="da-DK" sz="2400" dirty="0"/>
              <a:t/>
            </a:r>
            <a:br>
              <a:rPr lang="da-DK" sz="2400" dirty="0"/>
            </a:br>
            <a:endParaRPr lang="da-DK" sz="2400" dirty="0"/>
          </a:p>
        </p:txBody>
      </p:sp>
      <p:sp>
        <p:nvSpPr>
          <p:cNvPr id="3" name="Pladsholder til indhold 2"/>
          <p:cNvSpPr>
            <a:spLocks noGrp="1"/>
          </p:cNvSpPr>
          <p:nvPr>
            <p:ph idx="1"/>
          </p:nvPr>
        </p:nvSpPr>
        <p:spPr/>
        <p:txBody>
          <a:bodyPr/>
          <a:lstStyle/>
          <a:p>
            <a:pPr marL="0" indent="0">
              <a:buNone/>
            </a:pPr>
            <a:r>
              <a:rPr lang="da-DK" dirty="0"/>
              <a:t>En </a:t>
            </a:r>
            <a:r>
              <a:rPr lang="da-DK" dirty="0" smtClean="0"/>
              <a:t>hovedskole </a:t>
            </a:r>
            <a:r>
              <a:rPr lang="da-DK" dirty="0"/>
              <a:t>i </a:t>
            </a:r>
            <a:r>
              <a:rPr lang="da-DK" dirty="0" smtClean="0"/>
              <a:t>Nordgrønland og én af dens bygdeskole, </a:t>
            </a:r>
            <a:r>
              <a:rPr lang="da-DK" dirty="0"/>
              <a:t>en skole i Sydgrønland og to skoler i </a:t>
            </a:r>
            <a:r>
              <a:rPr lang="da-DK" dirty="0" smtClean="0"/>
              <a:t>Nuuk og en bygdeskole i Nuuk området.</a:t>
            </a:r>
          </a:p>
          <a:p>
            <a:pPr marL="0" indent="0">
              <a:buNone/>
            </a:pPr>
            <a:r>
              <a:rPr lang="da-DK" dirty="0"/>
              <a:t>Derudover er skolerne udvalgt ud fra følgende kriterier: skolestørrelse, geografisk placering og andel af tosprogede elever (grønlandsk / dansk).</a:t>
            </a:r>
          </a:p>
        </p:txBody>
      </p:sp>
    </p:spTree>
    <p:extLst>
      <p:ext uri="{BB962C8B-B14F-4D97-AF65-F5344CB8AC3E}">
        <p14:creationId xmlns:p14="http://schemas.microsoft.com/office/powerpoint/2010/main" val="3108753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Emner og temaer der berøres i selvevalueringen:</a:t>
            </a:r>
            <a:endParaRPr lang="da-DK" dirty="0"/>
          </a:p>
        </p:txBody>
      </p:sp>
      <p:sp>
        <p:nvSpPr>
          <p:cNvPr id="3" name="Pladsholder til indhold 2"/>
          <p:cNvSpPr>
            <a:spLocks noGrp="1"/>
          </p:cNvSpPr>
          <p:nvPr>
            <p:ph idx="1"/>
          </p:nvPr>
        </p:nvSpPr>
        <p:spPr/>
        <p:txBody>
          <a:bodyPr/>
          <a:lstStyle/>
          <a:p>
            <a:r>
              <a:rPr lang="da-DK" dirty="0" smtClean="0"/>
              <a:t>4 emner om fagligheden og pædagogiske praksis</a:t>
            </a:r>
          </a:p>
          <a:p>
            <a:r>
              <a:rPr lang="da-DK" dirty="0" smtClean="0"/>
              <a:t>5 emner og rammer og vilkår indenfor skolens regi</a:t>
            </a:r>
          </a:p>
          <a:p>
            <a:r>
              <a:rPr lang="da-DK" dirty="0" smtClean="0"/>
              <a:t>1 emne om rammer og vilkår på kommunalt regi</a:t>
            </a:r>
          </a:p>
          <a:p>
            <a:r>
              <a:rPr lang="da-DK" dirty="0" err="1" smtClean="0"/>
              <a:t>UV.tema</a:t>
            </a:r>
            <a:endParaRPr lang="da-DK" dirty="0"/>
          </a:p>
        </p:txBody>
      </p:sp>
      <p:cxnSp>
        <p:nvCxnSpPr>
          <p:cNvPr id="5" name="Lige pilforbindelse 4"/>
          <p:cNvCxnSpPr/>
          <p:nvPr/>
        </p:nvCxnSpPr>
        <p:spPr>
          <a:xfrm flipV="1">
            <a:off x="2123728" y="3356992"/>
            <a:ext cx="86409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292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Undervisningsdifferientering</a:t>
            </a:r>
            <a:r>
              <a:rPr lang="da-DK" dirty="0" smtClean="0"/>
              <a:t> – hvorfor og hvordan?</a:t>
            </a:r>
            <a:endParaRPr lang="da-DK" dirty="0"/>
          </a:p>
        </p:txBody>
      </p:sp>
      <p:sp>
        <p:nvSpPr>
          <p:cNvPr id="3" name="Pladsholder til indhold 2"/>
          <p:cNvSpPr>
            <a:spLocks noGrp="1"/>
          </p:cNvSpPr>
          <p:nvPr>
            <p:ph idx="1"/>
          </p:nvPr>
        </p:nvSpPr>
        <p:spPr/>
        <p:txBody>
          <a:bodyPr/>
          <a:lstStyle/>
          <a:p>
            <a:r>
              <a:rPr lang="da-DK" u="sng" dirty="0"/>
              <a:t>Hvorfor: </a:t>
            </a:r>
            <a:r>
              <a:rPr lang="da-DK" dirty="0"/>
              <a:t>bærende princip i skolereformen, undervisningen skal organiseres ud fra den enkeltes behov, </a:t>
            </a:r>
            <a:r>
              <a:rPr lang="da-DK" dirty="0" smtClean="0"/>
              <a:t>forudsætninger </a:t>
            </a:r>
            <a:r>
              <a:rPr lang="da-DK" dirty="0"/>
              <a:t>og interesser ift. læringsmål</a:t>
            </a:r>
            <a:r>
              <a:rPr lang="da-DK" dirty="0" smtClean="0"/>
              <a:t>.</a:t>
            </a:r>
          </a:p>
          <a:p>
            <a:r>
              <a:rPr lang="da-DK" dirty="0" smtClean="0"/>
              <a:t>Ordet </a:t>
            </a:r>
            <a:r>
              <a:rPr lang="da-DK" dirty="0" err="1" smtClean="0"/>
              <a:t>uv.diff</a:t>
            </a:r>
            <a:r>
              <a:rPr lang="da-DK" dirty="0" smtClean="0"/>
              <a:t>. ikke er brugt i reformen, men </a:t>
            </a:r>
            <a:r>
              <a:rPr lang="da-DK" dirty="0" err="1" smtClean="0"/>
              <a:t>eksplicieret</a:t>
            </a:r>
            <a:r>
              <a:rPr lang="da-DK" dirty="0" smtClean="0"/>
              <a:t> ved § 18. (LFT. Nr.8 af 21.maj. 2002)</a:t>
            </a:r>
          </a:p>
          <a:p>
            <a:pPr marL="0" indent="0">
              <a:buNone/>
            </a:pPr>
            <a:r>
              <a:rPr lang="da-DK" i="1" dirty="0"/>
              <a:t>Undervisningens tilrettelæggelse, herunder valg af undervisnings- og arbejdsformer, </a:t>
            </a:r>
            <a:r>
              <a:rPr lang="da-DK" i="1" dirty="0" smtClean="0"/>
              <a:t>metoder undervisningsmaterialer </a:t>
            </a:r>
            <a:r>
              <a:rPr lang="da-DK" i="1" dirty="0"/>
              <a:t>og stofudvælgelse, skal i alle fag leve op til folkeskolens </a:t>
            </a:r>
            <a:r>
              <a:rPr lang="da-DK" i="1" dirty="0" smtClean="0"/>
              <a:t>formål…</a:t>
            </a:r>
            <a:endParaRPr lang="da-DK" i="1" dirty="0"/>
          </a:p>
          <a:p>
            <a:pPr marL="0" indent="0">
              <a:buNone/>
            </a:pPr>
            <a:r>
              <a:rPr lang="da-DK" i="1" dirty="0" smtClean="0"/>
              <a:t>Undervisningen skal </a:t>
            </a:r>
            <a:r>
              <a:rPr lang="da-DK" b="1" i="1" dirty="0" smtClean="0"/>
              <a:t>varieres</a:t>
            </a:r>
            <a:r>
              <a:rPr lang="da-DK" i="1" dirty="0"/>
              <a:t>, så den svarer til den enkelte elevs behov og forudsætninger.</a:t>
            </a:r>
            <a:endParaRPr lang="da-DK" dirty="0" smtClean="0"/>
          </a:p>
        </p:txBody>
      </p:sp>
    </p:spTree>
    <p:extLst>
      <p:ext uri="{BB962C8B-B14F-4D97-AF65-F5344CB8AC3E}">
        <p14:creationId xmlns:p14="http://schemas.microsoft.com/office/powerpoint/2010/main" val="352209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ommer">
  <a:themeElements>
    <a:clrScheme name="So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o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o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TC101972873[[fn=Sommer]]</Template>
  <TotalTime>653</TotalTime>
  <Words>2329</Words>
  <Application>Microsoft Office PowerPoint</Application>
  <PresentationFormat>Skærmshow (4:3)</PresentationFormat>
  <Paragraphs>148</Paragraphs>
  <Slides>23</Slides>
  <Notes>22</Notes>
  <HiddenSlides>0</HiddenSlides>
  <MMClips>0</MMClips>
  <ScaleCrop>false</ScaleCrop>
  <HeadingPairs>
    <vt:vector size="4" baseType="variant">
      <vt:variant>
        <vt:lpstr>Tema</vt:lpstr>
      </vt:variant>
      <vt:variant>
        <vt:i4>1</vt:i4>
      </vt:variant>
      <vt:variant>
        <vt:lpstr>Diastitler</vt:lpstr>
      </vt:variant>
      <vt:variant>
        <vt:i4>23</vt:i4>
      </vt:variant>
    </vt:vector>
  </HeadingPairs>
  <TitlesOfParts>
    <vt:vector size="24" baseType="lpstr">
      <vt:lpstr>Sommer</vt:lpstr>
      <vt:lpstr>Undervisningsdifferentiering i faget grønlandsk – hvorfor og hvordan?</vt:lpstr>
      <vt:lpstr>Baggrund</vt:lpstr>
      <vt:lpstr>Formål</vt:lpstr>
      <vt:lpstr>Metode</vt:lpstr>
      <vt:lpstr>Selvevaluering</vt:lpstr>
      <vt:lpstr>PowerPoint-præsentation</vt:lpstr>
      <vt:lpstr>Caseundersøgelser på fire skoler og 2 bygdeskoler  </vt:lpstr>
      <vt:lpstr>Emner og temaer der berøres i selvevalueringen:</vt:lpstr>
      <vt:lpstr>Undervisningsdifferientering – hvorfor og hvordan?</vt:lpstr>
      <vt:lpstr>Resultater</vt:lpstr>
      <vt:lpstr>Undersøger hvordan uv.diff. udmøntede sig i praksis</vt:lpstr>
      <vt:lpstr>Kobler til holddeling og synes at den er svær i praksis</vt:lpstr>
      <vt:lpstr>“Da vi bruger 3 lærer system i Nuuk, har vi mulighed for at dele klasserne i tre hold, hvor holdene bliver ligeligt fordelt mellem grønlandsk og dansk sprogede elever, hvor der bliver lagt vægt på fagligt stærke elever, blandes med ikke nært så stærke elever. Hvor undervisningen der er differentieret undervisning” (Ledelsens selvevaluering). </vt:lpstr>
      <vt:lpstr>PowerPoint-præsentation</vt:lpstr>
      <vt:lpstr>PowerPoint-præsentation</vt:lpstr>
      <vt:lpstr>Forståelse af uv.diff. og ift. elever, der ikke har grønlandsk som modersmål</vt:lpstr>
      <vt:lpstr>UV.diff. Koblet til metoder</vt:lpstr>
      <vt:lpstr>Undervisningsdifferentiering og forståelse blandt lærere</vt:lpstr>
      <vt:lpstr>Forståelse og praksis ift. uv.diff.</vt:lpstr>
      <vt:lpstr>Diskussion og overvejelser</vt:lpstr>
      <vt:lpstr>PowerPoint-præsentation</vt:lpstr>
      <vt:lpstr>Ingen kobling mellem </vt:lpstr>
      <vt:lpstr>Forslag og diskussion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Mette Larsen Lyberth</dc:creator>
  <cp:lastModifiedBy>Else Søndergaard</cp:lastModifiedBy>
  <cp:revision>26</cp:revision>
  <cp:lastPrinted>2014-09-02T15:20:10Z</cp:lastPrinted>
  <dcterms:created xsi:type="dcterms:W3CDTF">2014-08-27T12:53:03Z</dcterms:created>
  <dcterms:modified xsi:type="dcterms:W3CDTF">2014-09-22T15:23:16Z</dcterms:modified>
</cp:coreProperties>
</file>