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8" r:id="rId3"/>
    <p:sldId id="259" r:id="rId4"/>
    <p:sldId id="269" r:id="rId5"/>
    <p:sldId id="274" r:id="rId6"/>
    <p:sldId id="258" r:id="rId7"/>
    <p:sldId id="277" r:id="rId8"/>
    <p:sldId id="262" r:id="rId9"/>
    <p:sldId id="270" r:id="rId10"/>
    <p:sldId id="267" r:id="rId11"/>
    <p:sldId id="264" r:id="rId12"/>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tte Larsen Lyberth" initials="MLL" lastIdx="1" clrIdx="0">
    <p:extLst>
      <p:ext uri="{19B8F6BF-5375-455C-9EA6-DF929625EA0E}">
        <p15:presenceInfo xmlns:p15="http://schemas.microsoft.com/office/powerpoint/2012/main" userId="S-1-5-21-704993628-2552359410-1315452390-12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5183" autoAdjust="0"/>
  </p:normalViewPr>
  <p:slideViewPr>
    <p:cSldViewPr snapToGrid="0">
      <p:cViewPr varScale="1">
        <p:scale>
          <a:sx n="85" d="100"/>
          <a:sy n="85" d="100"/>
        </p:scale>
        <p:origin x="15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B3CD0A7-F8EE-4CB6-ABAD-C5BC310A7EF6}" type="datetimeFigureOut">
              <a:rPr lang="da-DK" smtClean="0"/>
              <a:t>11-11-2021</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86EF5B7-316B-4250-9522-D3788B3F8CC5}" type="slidenum">
              <a:rPr lang="da-DK" smtClean="0"/>
              <a:t>‹nr.›</a:t>
            </a:fld>
            <a:endParaRPr lang="da-DK"/>
          </a:p>
        </p:txBody>
      </p:sp>
    </p:spTree>
    <p:extLst>
      <p:ext uri="{BB962C8B-B14F-4D97-AF65-F5344CB8AC3E}">
        <p14:creationId xmlns:p14="http://schemas.microsoft.com/office/powerpoint/2010/main" val="189553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86EF5B7-316B-4250-9522-D3788B3F8CC5}" type="slidenum">
              <a:rPr lang="da-DK" smtClean="0"/>
              <a:t>1</a:t>
            </a:fld>
            <a:endParaRPr lang="da-DK"/>
          </a:p>
        </p:txBody>
      </p:sp>
    </p:spTree>
    <p:extLst>
      <p:ext uri="{BB962C8B-B14F-4D97-AF65-F5344CB8AC3E}">
        <p14:creationId xmlns:p14="http://schemas.microsoft.com/office/powerpoint/2010/main" val="2942330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B86EF5B7-316B-4250-9522-D3788B3F8CC5}" type="slidenum">
              <a:rPr lang="da-DK" smtClean="0"/>
              <a:t>10</a:t>
            </a:fld>
            <a:endParaRPr lang="da-DK"/>
          </a:p>
        </p:txBody>
      </p:sp>
    </p:spTree>
    <p:extLst>
      <p:ext uri="{BB962C8B-B14F-4D97-AF65-F5344CB8AC3E}">
        <p14:creationId xmlns:p14="http://schemas.microsoft.com/office/powerpoint/2010/main" val="2708830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86EF5B7-316B-4250-9522-D3788B3F8CC5}" type="slidenum">
              <a:rPr lang="da-DK" smtClean="0"/>
              <a:t>11</a:t>
            </a:fld>
            <a:endParaRPr lang="da-DK"/>
          </a:p>
        </p:txBody>
      </p:sp>
    </p:spTree>
    <p:extLst>
      <p:ext uri="{BB962C8B-B14F-4D97-AF65-F5344CB8AC3E}">
        <p14:creationId xmlns:p14="http://schemas.microsoft.com/office/powerpoint/2010/main" val="3047990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lidenummer 3"/>
          <p:cNvSpPr>
            <a:spLocks noGrp="1"/>
          </p:cNvSpPr>
          <p:nvPr>
            <p:ph type="sldNum" sz="quarter" idx="10"/>
          </p:nvPr>
        </p:nvSpPr>
        <p:spPr/>
        <p:txBody>
          <a:bodyPr/>
          <a:lstStyle/>
          <a:p>
            <a:fld id="{B86EF5B7-316B-4250-9522-D3788B3F8CC5}" type="slidenum">
              <a:rPr lang="da-DK" smtClean="0"/>
              <a:t>2</a:t>
            </a:fld>
            <a:endParaRPr lang="da-DK"/>
          </a:p>
        </p:txBody>
      </p:sp>
    </p:spTree>
    <p:extLst>
      <p:ext uri="{BB962C8B-B14F-4D97-AF65-F5344CB8AC3E}">
        <p14:creationId xmlns:p14="http://schemas.microsoft.com/office/powerpoint/2010/main" val="270187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86EF5B7-316B-4250-9522-D3788B3F8CC5}" type="slidenum">
              <a:rPr lang="da-DK" smtClean="0"/>
              <a:t>3</a:t>
            </a:fld>
            <a:endParaRPr lang="da-DK"/>
          </a:p>
        </p:txBody>
      </p:sp>
    </p:spTree>
    <p:extLst>
      <p:ext uri="{BB962C8B-B14F-4D97-AF65-F5344CB8AC3E}">
        <p14:creationId xmlns:p14="http://schemas.microsoft.com/office/powerpoint/2010/main" val="115727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86EF5B7-316B-4250-9522-D3788B3F8CC5}" type="slidenum">
              <a:rPr lang="da-DK" smtClean="0"/>
              <a:t>4</a:t>
            </a:fld>
            <a:endParaRPr lang="da-DK"/>
          </a:p>
        </p:txBody>
      </p:sp>
    </p:spTree>
    <p:extLst>
      <p:ext uri="{BB962C8B-B14F-4D97-AF65-F5344CB8AC3E}">
        <p14:creationId xmlns:p14="http://schemas.microsoft.com/office/powerpoint/2010/main" val="307190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86EF5B7-316B-4250-9522-D3788B3F8CC5}" type="slidenum">
              <a:rPr lang="da-DK" smtClean="0"/>
              <a:t>5</a:t>
            </a:fld>
            <a:endParaRPr lang="da-DK"/>
          </a:p>
        </p:txBody>
      </p:sp>
    </p:spTree>
    <p:extLst>
      <p:ext uri="{BB962C8B-B14F-4D97-AF65-F5344CB8AC3E}">
        <p14:creationId xmlns:p14="http://schemas.microsoft.com/office/powerpoint/2010/main" val="47397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smtClean="0"/>
          </a:p>
        </p:txBody>
      </p:sp>
      <p:sp>
        <p:nvSpPr>
          <p:cNvPr id="4" name="Pladsholder til slidenummer 3"/>
          <p:cNvSpPr>
            <a:spLocks noGrp="1"/>
          </p:cNvSpPr>
          <p:nvPr>
            <p:ph type="sldNum" sz="quarter" idx="10"/>
          </p:nvPr>
        </p:nvSpPr>
        <p:spPr/>
        <p:txBody>
          <a:bodyPr/>
          <a:lstStyle/>
          <a:p>
            <a:fld id="{B86EF5B7-316B-4250-9522-D3788B3F8CC5}" type="slidenum">
              <a:rPr lang="da-DK" smtClean="0"/>
              <a:t>6</a:t>
            </a:fld>
            <a:endParaRPr lang="da-DK"/>
          </a:p>
        </p:txBody>
      </p:sp>
    </p:spTree>
    <p:extLst>
      <p:ext uri="{BB962C8B-B14F-4D97-AF65-F5344CB8AC3E}">
        <p14:creationId xmlns:p14="http://schemas.microsoft.com/office/powerpoint/2010/main" val="330847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86EF5B7-316B-4250-9522-D3788B3F8CC5}" type="slidenum">
              <a:rPr lang="da-DK" smtClean="0"/>
              <a:t>7</a:t>
            </a:fld>
            <a:endParaRPr lang="da-DK"/>
          </a:p>
        </p:txBody>
      </p:sp>
    </p:spTree>
    <p:extLst>
      <p:ext uri="{BB962C8B-B14F-4D97-AF65-F5344CB8AC3E}">
        <p14:creationId xmlns:p14="http://schemas.microsoft.com/office/powerpoint/2010/main" val="4210072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86EF5B7-316B-4250-9522-D3788B3F8CC5}" type="slidenum">
              <a:rPr lang="da-DK" smtClean="0"/>
              <a:t>8</a:t>
            </a:fld>
            <a:endParaRPr lang="da-DK"/>
          </a:p>
        </p:txBody>
      </p:sp>
    </p:spTree>
    <p:extLst>
      <p:ext uri="{BB962C8B-B14F-4D97-AF65-F5344CB8AC3E}">
        <p14:creationId xmlns:p14="http://schemas.microsoft.com/office/powerpoint/2010/main" val="2485524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B86EF5B7-316B-4250-9522-D3788B3F8CC5}" type="slidenum">
              <a:rPr lang="da-DK" smtClean="0"/>
              <a:t>9</a:t>
            </a:fld>
            <a:endParaRPr lang="da-DK"/>
          </a:p>
        </p:txBody>
      </p:sp>
    </p:spTree>
    <p:extLst>
      <p:ext uri="{BB962C8B-B14F-4D97-AF65-F5344CB8AC3E}">
        <p14:creationId xmlns:p14="http://schemas.microsoft.com/office/powerpoint/2010/main" val="341485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smtClean="0"/>
              <a:t>Klik for at redigere i master</a:t>
            </a:r>
            <a:endParaRPr lang="da-DK"/>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AA85EB55-F0EC-4182-A0DF-95AA7282A056}" type="datetimeFigureOut">
              <a:rPr lang="da-DK" smtClean="0"/>
              <a:t>11-11-2021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8A18ED1-F457-4030-A2A9-EC36091E8BDC}" type="slidenum">
              <a:rPr lang="da-DK" smtClean="0"/>
              <a:t>‹nr.›</a:t>
            </a:fld>
            <a:endParaRPr lang="da-DK"/>
          </a:p>
        </p:txBody>
      </p:sp>
    </p:spTree>
    <p:extLst>
      <p:ext uri="{BB962C8B-B14F-4D97-AF65-F5344CB8AC3E}">
        <p14:creationId xmlns:p14="http://schemas.microsoft.com/office/powerpoint/2010/main" val="52088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A85EB55-F0EC-4182-A0DF-95AA7282A056}" type="datetimeFigureOut">
              <a:rPr lang="da-DK" smtClean="0"/>
              <a:t>11-11-2021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8A18ED1-F457-4030-A2A9-EC36091E8BDC}" type="slidenum">
              <a:rPr lang="da-DK" smtClean="0"/>
              <a:t>‹nr.›</a:t>
            </a:fld>
            <a:endParaRPr lang="da-DK"/>
          </a:p>
        </p:txBody>
      </p:sp>
    </p:spTree>
    <p:extLst>
      <p:ext uri="{BB962C8B-B14F-4D97-AF65-F5344CB8AC3E}">
        <p14:creationId xmlns:p14="http://schemas.microsoft.com/office/powerpoint/2010/main" val="243979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A85EB55-F0EC-4182-A0DF-95AA7282A056}" type="datetimeFigureOut">
              <a:rPr lang="da-DK" smtClean="0"/>
              <a:t>11-11-2021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8A18ED1-F457-4030-A2A9-EC36091E8BDC}" type="slidenum">
              <a:rPr lang="da-DK" smtClean="0"/>
              <a:t>‹nr.›</a:t>
            </a:fld>
            <a:endParaRPr lang="da-DK"/>
          </a:p>
        </p:txBody>
      </p:sp>
    </p:spTree>
    <p:extLst>
      <p:ext uri="{BB962C8B-B14F-4D97-AF65-F5344CB8AC3E}">
        <p14:creationId xmlns:p14="http://schemas.microsoft.com/office/powerpoint/2010/main" val="3645560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AA85EB55-F0EC-4182-A0DF-95AA7282A056}" type="datetimeFigureOut">
              <a:rPr lang="da-DK" smtClean="0"/>
              <a:t>11-11-2021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8A18ED1-F457-4030-A2A9-EC36091E8BDC}" type="slidenum">
              <a:rPr lang="da-DK" smtClean="0"/>
              <a:t>‹nr.›</a:t>
            </a:fld>
            <a:endParaRPr lang="da-DK"/>
          </a:p>
        </p:txBody>
      </p:sp>
    </p:spTree>
    <p:extLst>
      <p:ext uri="{BB962C8B-B14F-4D97-AF65-F5344CB8AC3E}">
        <p14:creationId xmlns:p14="http://schemas.microsoft.com/office/powerpoint/2010/main" val="164897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smtClean="0"/>
              <a:t>Klik for at redigere i master</a:t>
            </a:r>
            <a:endParaRPr lang="da-DK"/>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smtClean="0"/>
              <a:t>Rediger typografien i masterens</a:t>
            </a:r>
          </a:p>
        </p:txBody>
      </p:sp>
      <p:sp>
        <p:nvSpPr>
          <p:cNvPr id="4" name="Pladsholder til dato 3"/>
          <p:cNvSpPr>
            <a:spLocks noGrp="1"/>
          </p:cNvSpPr>
          <p:nvPr>
            <p:ph type="dt" sz="half" idx="10"/>
          </p:nvPr>
        </p:nvSpPr>
        <p:spPr/>
        <p:txBody>
          <a:bodyPr/>
          <a:lstStyle/>
          <a:p>
            <a:fld id="{AA85EB55-F0EC-4182-A0DF-95AA7282A056}" type="datetimeFigureOut">
              <a:rPr lang="da-DK" smtClean="0"/>
              <a:t>11-11-2021</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E8A18ED1-F457-4030-A2A9-EC36091E8BDC}" type="slidenum">
              <a:rPr lang="da-DK" smtClean="0"/>
              <a:t>‹nr.›</a:t>
            </a:fld>
            <a:endParaRPr lang="da-DK"/>
          </a:p>
        </p:txBody>
      </p:sp>
    </p:spTree>
    <p:extLst>
      <p:ext uri="{BB962C8B-B14F-4D97-AF65-F5344CB8AC3E}">
        <p14:creationId xmlns:p14="http://schemas.microsoft.com/office/powerpoint/2010/main" val="1985644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838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6172200" y="1825625"/>
            <a:ext cx="5181600" cy="435133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AA85EB55-F0EC-4182-A0DF-95AA7282A056}" type="datetimeFigureOut">
              <a:rPr lang="da-DK" smtClean="0"/>
              <a:t>11-11-2021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8A18ED1-F457-4030-A2A9-EC36091E8BDC}" type="slidenum">
              <a:rPr lang="da-DK" smtClean="0"/>
              <a:t>‹nr.›</a:t>
            </a:fld>
            <a:endParaRPr lang="da-DK"/>
          </a:p>
        </p:txBody>
      </p:sp>
    </p:spTree>
    <p:extLst>
      <p:ext uri="{BB962C8B-B14F-4D97-AF65-F5344CB8AC3E}">
        <p14:creationId xmlns:p14="http://schemas.microsoft.com/office/powerpoint/2010/main" val="3199735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AA85EB55-F0EC-4182-A0DF-95AA7282A056}" type="datetimeFigureOut">
              <a:rPr lang="da-DK" smtClean="0"/>
              <a:t>11-11-2021</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E8A18ED1-F457-4030-A2A9-EC36091E8BDC}" type="slidenum">
              <a:rPr lang="da-DK" smtClean="0"/>
              <a:t>‹nr.›</a:t>
            </a:fld>
            <a:endParaRPr lang="da-DK"/>
          </a:p>
        </p:txBody>
      </p:sp>
    </p:spTree>
    <p:extLst>
      <p:ext uri="{BB962C8B-B14F-4D97-AF65-F5344CB8AC3E}">
        <p14:creationId xmlns:p14="http://schemas.microsoft.com/office/powerpoint/2010/main" val="3065820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AA85EB55-F0EC-4182-A0DF-95AA7282A056}" type="datetimeFigureOut">
              <a:rPr lang="da-DK" smtClean="0"/>
              <a:t>11-11-2021</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E8A18ED1-F457-4030-A2A9-EC36091E8BDC}" type="slidenum">
              <a:rPr lang="da-DK" smtClean="0"/>
              <a:t>‹nr.›</a:t>
            </a:fld>
            <a:endParaRPr lang="da-DK"/>
          </a:p>
        </p:txBody>
      </p:sp>
    </p:spTree>
    <p:extLst>
      <p:ext uri="{BB962C8B-B14F-4D97-AF65-F5344CB8AC3E}">
        <p14:creationId xmlns:p14="http://schemas.microsoft.com/office/powerpoint/2010/main" val="259300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AA85EB55-F0EC-4182-A0DF-95AA7282A056}" type="datetimeFigureOut">
              <a:rPr lang="da-DK" smtClean="0"/>
              <a:t>11-11-2021</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E8A18ED1-F457-4030-A2A9-EC36091E8BDC}" type="slidenum">
              <a:rPr lang="da-DK" smtClean="0"/>
              <a:t>‹nr.›</a:t>
            </a:fld>
            <a:endParaRPr lang="da-DK"/>
          </a:p>
        </p:txBody>
      </p:sp>
    </p:spTree>
    <p:extLst>
      <p:ext uri="{BB962C8B-B14F-4D97-AF65-F5344CB8AC3E}">
        <p14:creationId xmlns:p14="http://schemas.microsoft.com/office/powerpoint/2010/main" val="3486679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AA85EB55-F0EC-4182-A0DF-95AA7282A056}" type="datetimeFigureOut">
              <a:rPr lang="da-DK" smtClean="0"/>
              <a:t>11-11-2021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8A18ED1-F457-4030-A2A9-EC36091E8BDC}" type="slidenum">
              <a:rPr lang="da-DK" smtClean="0"/>
              <a:t>‹nr.›</a:t>
            </a:fld>
            <a:endParaRPr lang="da-DK"/>
          </a:p>
        </p:txBody>
      </p:sp>
    </p:spTree>
    <p:extLst>
      <p:ext uri="{BB962C8B-B14F-4D97-AF65-F5344CB8AC3E}">
        <p14:creationId xmlns:p14="http://schemas.microsoft.com/office/powerpoint/2010/main" val="70941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smtClean="0"/>
              <a:t>Klik for at redigere i master</a:t>
            </a:r>
            <a:endParaRPr lang="da-DK"/>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smtClean="0"/>
              <a:t>Rediger typografien i masterens</a:t>
            </a:r>
          </a:p>
        </p:txBody>
      </p:sp>
      <p:sp>
        <p:nvSpPr>
          <p:cNvPr id="5" name="Pladsholder til dato 4"/>
          <p:cNvSpPr>
            <a:spLocks noGrp="1"/>
          </p:cNvSpPr>
          <p:nvPr>
            <p:ph type="dt" sz="half" idx="10"/>
          </p:nvPr>
        </p:nvSpPr>
        <p:spPr/>
        <p:txBody>
          <a:bodyPr/>
          <a:lstStyle/>
          <a:p>
            <a:fld id="{AA85EB55-F0EC-4182-A0DF-95AA7282A056}" type="datetimeFigureOut">
              <a:rPr lang="da-DK" smtClean="0"/>
              <a:t>11-11-2021</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E8A18ED1-F457-4030-A2A9-EC36091E8BDC}" type="slidenum">
              <a:rPr lang="da-DK" smtClean="0"/>
              <a:t>‹nr.›</a:t>
            </a:fld>
            <a:endParaRPr lang="da-DK"/>
          </a:p>
        </p:txBody>
      </p:sp>
    </p:spTree>
    <p:extLst>
      <p:ext uri="{BB962C8B-B14F-4D97-AF65-F5344CB8AC3E}">
        <p14:creationId xmlns:p14="http://schemas.microsoft.com/office/powerpoint/2010/main" val="1109513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5EB55-F0EC-4182-A0DF-95AA7282A056}" type="datetimeFigureOut">
              <a:rPr lang="da-DK" smtClean="0"/>
              <a:t>11-11-2021</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18ED1-F457-4030-A2A9-EC36091E8BDC}" type="slidenum">
              <a:rPr lang="da-DK" smtClean="0"/>
              <a:t>‹nr.›</a:t>
            </a:fld>
            <a:endParaRPr lang="da-DK"/>
          </a:p>
        </p:txBody>
      </p:sp>
    </p:spTree>
    <p:extLst>
      <p:ext uri="{BB962C8B-B14F-4D97-AF65-F5344CB8AC3E}">
        <p14:creationId xmlns:p14="http://schemas.microsoft.com/office/powerpoint/2010/main" val="2775701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kl-GL" sz="3200" dirty="0" smtClean="0"/>
              <a:t>Meeqqat atuarfianni aaqqissuussaanikkut kalaallisoortitsinerup inissimaffia oqaatsitigullu piginnaanngorsaaneq</a:t>
            </a:r>
            <a:br>
              <a:rPr lang="kl-GL" sz="3200" dirty="0" smtClean="0"/>
            </a:br>
            <a:r>
              <a:rPr lang="kl-GL" sz="3200" dirty="0" smtClean="0"/>
              <a:t/>
            </a:r>
            <a:br>
              <a:rPr lang="kl-GL" sz="3200" dirty="0" smtClean="0"/>
            </a:br>
            <a:r>
              <a:rPr lang="kl-GL" sz="3200" dirty="0" smtClean="0"/>
              <a:t>Grønlandskfagets strukturelle placering i skolen og udvikling af sproglige kompetencer</a:t>
            </a:r>
            <a:br>
              <a:rPr lang="kl-GL" sz="3200" dirty="0" smtClean="0"/>
            </a:br>
            <a:r>
              <a:rPr lang="kl-GL" sz="3200" dirty="0" smtClean="0"/>
              <a:t/>
            </a:r>
            <a:br>
              <a:rPr lang="kl-GL" sz="3200" dirty="0" smtClean="0"/>
            </a:br>
            <a:endParaRPr lang="kl-GL" sz="3200" dirty="0"/>
          </a:p>
        </p:txBody>
      </p:sp>
      <p:sp>
        <p:nvSpPr>
          <p:cNvPr id="3" name="Undertitel 2"/>
          <p:cNvSpPr>
            <a:spLocks noGrp="1"/>
          </p:cNvSpPr>
          <p:nvPr>
            <p:ph type="subTitle" idx="1"/>
          </p:nvPr>
        </p:nvSpPr>
        <p:spPr>
          <a:xfrm>
            <a:off x="1524000" y="3602038"/>
            <a:ext cx="9144000" cy="2618140"/>
          </a:xfrm>
        </p:spPr>
        <p:txBody>
          <a:bodyPr>
            <a:normAutofit fontScale="92500" lnSpcReduction="20000"/>
          </a:bodyPr>
          <a:lstStyle/>
          <a:p>
            <a:r>
              <a:rPr lang="da-DK" sz="3800" dirty="0" smtClean="0"/>
              <a:t>Med fokus på undervisningsrammerne i faget grønlandsk på </a:t>
            </a:r>
            <a:r>
              <a:rPr lang="da-DK" sz="3800" dirty="0" err="1" smtClean="0"/>
              <a:t>yngstetrinnet</a:t>
            </a:r>
            <a:endParaRPr lang="da-DK" sz="3800" dirty="0" smtClean="0"/>
          </a:p>
          <a:p>
            <a:endParaRPr lang="da-DK" sz="5100" dirty="0" smtClean="0"/>
          </a:p>
          <a:p>
            <a:endParaRPr lang="da-DK" dirty="0"/>
          </a:p>
          <a:p>
            <a:r>
              <a:rPr lang="da-DK" dirty="0" smtClean="0"/>
              <a:t>Mette Larsen Lyberth, </a:t>
            </a:r>
            <a:r>
              <a:rPr lang="da-DK" dirty="0" err="1" smtClean="0"/>
              <a:t>Ilinniartitaanermut</a:t>
            </a:r>
            <a:r>
              <a:rPr lang="da-DK" dirty="0" smtClean="0"/>
              <a:t> </a:t>
            </a:r>
            <a:r>
              <a:rPr lang="da-DK" dirty="0" err="1" smtClean="0"/>
              <a:t>Aqutsisoqarfimmi</a:t>
            </a:r>
            <a:r>
              <a:rPr lang="da-DK" dirty="0" smtClean="0"/>
              <a:t> </a:t>
            </a:r>
          </a:p>
          <a:p>
            <a:r>
              <a:rPr lang="da-DK" dirty="0" err="1"/>
              <a:t>A</a:t>
            </a:r>
            <a:r>
              <a:rPr lang="da-DK" dirty="0" err="1" smtClean="0"/>
              <a:t>tuarfinnut</a:t>
            </a:r>
            <a:r>
              <a:rPr lang="da-DK" dirty="0" smtClean="0"/>
              <a:t> </a:t>
            </a:r>
            <a:r>
              <a:rPr lang="da-DK" dirty="0" err="1" smtClean="0"/>
              <a:t>siunnersorti</a:t>
            </a:r>
            <a:r>
              <a:rPr lang="da-DK" dirty="0" smtClean="0"/>
              <a:t>, 2021</a:t>
            </a:r>
            <a:endParaRPr lang="da-DK" dirty="0"/>
          </a:p>
        </p:txBody>
      </p:sp>
    </p:spTree>
    <p:extLst>
      <p:ext uri="{BB962C8B-B14F-4D97-AF65-F5344CB8AC3E}">
        <p14:creationId xmlns:p14="http://schemas.microsoft.com/office/powerpoint/2010/main" val="2952583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3200" dirty="0" smtClean="0"/>
              <a:t>I DK er Børnehaveklassen/O. klasse organiseret som ikke </a:t>
            </a:r>
            <a:r>
              <a:rPr lang="da-DK" sz="3200" dirty="0"/>
              <a:t>fagdelt</a:t>
            </a:r>
          </a:p>
        </p:txBody>
      </p:sp>
      <p:sp>
        <p:nvSpPr>
          <p:cNvPr id="3" name="Pladsholder til indhold 2"/>
          <p:cNvSpPr>
            <a:spLocks noGrp="1"/>
          </p:cNvSpPr>
          <p:nvPr>
            <p:ph idx="1"/>
          </p:nvPr>
        </p:nvSpPr>
        <p:spPr/>
        <p:txBody>
          <a:bodyPr>
            <a:normAutofit fontScale="62500" lnSpcReduction="20000"/>
          </a:bodyPr>
          <a:lstStyle/>
          <a:p>
            <a:r>
              <a:rPr lang="da-DK" sz="3200" dirty="0"/>
              <a:t>Børnehaveklassen er et forberedende år, hvor barnet skal lære, hvad det vil sige at gå i </a:t>
            </a:r>
            <a:r>
              <a:rPr lang="da-DK" sz="3200" dirty="0" smtClean="0"/>
              <a:t>skole.</a:t>
            </a:r>
          </a:p>
          <a:p>
            <a:endParaRPr lang="da-DK" sz="3200" dirty="0"/>
          </a:p>
          <a:p>
            <a:r>
              <a:rPr lang="da-DK" sz="3200" dirty="0"/>
              <a:t>Aktiviteterne i børnehaveklassen lægger vægt på, at barnet skal opleve skolen som en tryg og stabil ramme for faglig og social læring og udvikling</a:t>
            </a:r>
            <a:r>
              <a:rPr lang="da-DK" sz="3200" dirty="0" smtClean="0"/>
              <a:t>.</a:t>
            </a:r>
          </a:p>
          <a:p>
            <a:pPr marL="0" indent="0">
              <a:buNone/>
            </a:pPr>
            <a:endParaRPr lang="da-DK" sz="3200" dirty="0" smtClean="0"/>
          </a:p>
          <a:p>
            <a:r>
              <a:rPr lang="da-DK" sz="3200" dirty="0"/>
              <a:t>Undervisningen i børnehaveklassen er tilrettelagt, så eleverne opnår kompetencer inden for seks kompetenceområder og tre obligatoriske emner.</a:t>
            </a:r>
          </a:p>
          <a:p>
            <a:pPr marL="0" indent="0">
              <a:buNone/>
            </a:pPr>
            <a:r>
              <a:rPr lang="da-DK" dirty="0" smtClean="0"/>
              <a:t>Kompetenceområderne </a:t>
            </a:r>
            <a:r>
              <a:rPr lang="da-DK" dirty="0"/>
              <a:t>er:</a:t>
            </a:r>
          </a:p>
          <a:p>
            <a:r>
              <a:rPr lang="da-DK" dirty="0" smtClean="0"/>
              <a:t>Sprog</a:t>
            </a:r>
            <a:endParaRPr lang="da-DK" dirty="0"/>
          </a:p>
          <a:p>
            <a:r>
              <a:rPr lang="da-DK" dirty="0" smtClean="0"/>
              <a:t>Matematisk </a:t>
            </a:r>
            <a:r>
              <a:rPr lang="da-DK" dirty="0"/>
              <a:t>opmærksomhed</a:t>
            </a:r>
          </a:p>
          <a:p>
            <a:r>
              <a:rPr lang="da-DK" dirty="0" smtClean="0"/>
              <a:t>Naturfaglige </a:t>
            </a:r>
            <a:r>
              <a:rPr lang="da-DK" dirty="0"/>
              <a:t>fænomener</a:t>
            </a:r>
          </a:p>
          <a:p>
            <a:r>
              <a:rPr lang="da-DK" dirty="0" smtClean="0"/>
              <a:t>Kreative </a:t>
            </a:r>
            <a:r>
              <a:rPr lang="da-DK" dirty="0"/>
              <a:t>og musiske udtryksformer</a:t>
            </a:r>
          </a:p>
          <a:p>
            <a:r>
              <a:rPr lang="da-DK" dirty="0" smtClean="0"/>
              <a:t>Krop </a:t>
            </a:r>
            <a:r>
              <a:rPr lang="da-DK" dirty="0"/>
              <a:t>og bevægelse</a:t>
            </a:r>
          </a:p>
          <a:p>
            <a:r>
              <a:rPr lang="da-DK" dirty="0" smtClean="0"/>
              <a:t>Engagement </a:t>
            </a:r>
            <a:r>
              <a:rPr lang="da-DK" dirty="0"/>
              <a:t>og fællesskab.</a:t>
            </a:r>
          </a:p>
          <a:p>
            <a:endParaRPr lang="da-DK" dirty="0"/>
          </a:p>
        </p:txBody>
      </p:sp>
    </p:spTree>
    <p:extLst>
      <p:ext uri="{BB962C8B-B14F-4D97-AF65-F5344CB8AC3E}">
        <p14:creationId xmlns:p14="http://schemas.microsoft.com/office/powerpoint/2010/main" val="1975595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kl-GL" dirty="0" smtClean="0"/>
              <a:t>Sammenligning med de danskes læsefærdigheder</a:t>
            </a:r>
            <a:endParaRPr lang="da-DK" dirty="0"/>
          </a:p>
        </p:txBody>
      </p:sp>
      <p:sp>
        <p:nvSpPr>
          <p:cNvPr id="3" name="Pladsholder til indhold 2"/>
          <p:cNvSpPr>
            <a:spLocks noGrp="1"/>
          </p:cNvSpPr>
          <p:nvPr>
            <p:ph idx="1"/>
          </p:nvPr>
        </p:nvSpPr>
        <p:spPr/>
        <p:txBody>
          <a:bodyPr>
            <a:normAutofit fontScale="92500"/>
          </a:bodyPr>
          <a:lstStyle/>
          <a:p>
            <a:pPr marL="0" indent="0">
              <a:buNone/>
            </a:pPr>
            <a:r>
              <a:rPr lang="da-DK" dirty="0" smtClean="0"/>
              <a:t>I </a:t>
            </a:r>
            <a:r>
              <a:rPr lang="da-DK" dirty="0"/>
              <a:t>en afprøvning med 234 danske elever sidst i 1. klasse var gennemsnittet i prøven </a:t>
            </a:r>
            <a:r>
              <a:rPr lang="da-DK" dirty="0" err="1"/>
              <a:t>Ordlæs</a:t>
            </a:r>
            <a:r>
              <a:rPr lang="da-DK" dirty="0"/>
              <a:t> </a:t>
            </a:r>
            <a:r>
              <a:rPr lang="da-DK" u="sng" dirty="0" smtClean="0"/>
              <a:t>40,3 </a:t>
            </a:r>
            <a:r>
              <a:rPr lang="da-DK" u="sng" dirty="0"/>
              <a:t>rigtige (med en standardafvigelse på 14,8)*. </a:t>
            </a:r>
            <a:endParaRPr lang="da-DK" u="sng" dirty="0" smtClean="0"/>
          </a:p>
          <a:p>
            <a:endParaRPr lang="da-DK" u="sng" dirty="0"/>
          </a:p>
          <a:p>
            <a:pPr marL="0" indent="0">
              <a:buNone/>
            </a:pPr>
            <a:r>
              <a:rPr lang="da-DK" dirty="0" smtClean="0"/>
              <a:t>Dette </a:t>
            </a:r>
            <a:r>
              <a:rPr lang="da-DK" dirty="0"/>
              <a:t>gennemsnit er langt højre end det, der </a:t>
            </a:r>
            <a:r>
              <a:rPr lang="da-DK" dirty="0" smtClean="0"/>
              <a:t>i en undersøgelse </a:t>
            </a:r>
            <a:r>
              <a:rPr lang="da-DK" dirty="0"/>
              <a:t>blev fundet for elever i normeringsgruppen sidst i 2. klasse, hvor </a:t>
            </a:r>
            <a:r>
              <a:rPr lang="da-DK" dirty="0" smtClean="0"/>
              <a:t>antallet af </a:t>
            </a:r>
            <a:r>
              <a:rPr lang="da-DK" dirty="0"/>
              <a:t>rigtige i ordlæsning i gennemsnit var </a:t>
            </a:r>
            <a:r>
              <a:rPr lang="da-DK" u="sng" dirty="0"/>
              <a:t>19,9 (med en standardafvigelse på 11,3). </a:t>
            </a:r>
            <a:endParaRPr lang="da-DK" u="sng" dirty="0" smtClean="0"/>
          </a:p>
          <a:p>
            <a:endParaRPr lang="da-DK" u="sng" dirty="0"/>
          </a:p>
          <a:p>
            <a:pPr marL="0" indent="0">
              <a:buNone/>
            </a:pPr>
            <a:r>
              <a:rPr lang="da-DK" dirty="0" smtClean="0"/>
              <a:t>Aldersmæssigt er der </a:t>
            </a:r>
            <a:r>
              <a:rPr lang="da-DK" dirty="0"/>
              <a:t>i begge tilfælde tale om elever i 7-års-alderen, så umiddelbart kan det se ud, som om grønlandske </a:t>
            </a:r>
            <a:r>
              <a:rPr lang="da-DK" dirty="0" smtClean="0"/>
              <a:t>elever </a:t>
            </a:r>
            <a:r>
              <a:rPr lang="da-DK" dirty="0"/>
              <a:t>klarer sig markant ringere end jævnaldrende danske. </a:t>
            </a:r>
          </a:p>
          <a:p>
            <a:endParaRPr lang="da-DK" dirty="0"/>
          </a:p>
        </p:txBody>
      </p:sp>
    </p:spTree>
    <p:extLst>
      <p:ext uri="{BB962C8B-B14F-4D97-AF65-F5344CB8AC3E}">
        <p14:creationId xmlns:p14="http://schemas.microsoft.com/office/powerpoint/2010/main" val="247680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Punkter</a:t>
            </a:r>
            <a:endParaRPr lang="da-DK" dirty="0"/>
          </a:p>
        </p:txBody>
      </p:sp>
      <p:sp>
        <p:nvSpPr>
          <p:cNvPr id="3" name="Pladsholder til indhold 2"/>
          <p:cNvSpPr>
            <a:spLocks noGrp="1"/>
          </p:cNvSpPr>
          <p:nvPr>
            <p:ph idx="1"/>
          </p:nvPr>
        </p:nvSpPr>
        <p:spPr/>
        <p:txBody>
          <a:bodyPr/>
          <a:lstStyle/>
          <a:p>
            <a:r>
              <a:rPr lang="da-DK" dirty="0" smtClean="0"/>
              <a:t>Modersmålsfaget</a:t>
            </a:r>
          </a:p>
          <a:p>
            <a:r>
              <a:rPr lang="da-DK" dirty="0" smtClean="0"/>
              <a:t>Fagformål for faget grønlandsk</a:t>
            </a:r>
          </a:p>
          <a:p>
            <a:r>
              <a:rPr lang="da-DK" dirty="0" smtClean="0"/>
              <a:t>Fagdeling på </a:t>
            </a:r>
            <a:r>
              <a:rPr lang="da-DK" dirty="0" err="1" smtClean="0"/>
              <a:t>yngstetrinnet</a:t>
            </a:r>
            <a:r>
              <a:rPr lang="da-DK" dirty="0" smtClean="0"/>
              <a:t> (1.kl.skema)</a:t>
            </a:r>
          </a:p>
          <a:p>
            <a:r>
              <a:rPr lang="da-DK" dirty="0" smtClean="0"/>
              <a:t>Ordlæsningsresultater hos 2.kl. </a:t>
            </a:r>
          </a:p>
          <a:p>
            <a:pPr marL="0" indent="0">
              <a:buNone/>
            </a:pPr>
            <a:endParaRPr lang="da-DK" dirty="0"/>
          </a:p>
        </p:txBody>
      </p:sp>
    </p:spTree>
    <p:extLst>
      <p:ext uri="{BB962C8B-B14F-4D97-AF65-F5344CB8AC3E}">
        <p14:creationId xmlns:p14="http://schemas.microsoft.com/office/powerpoint/2010/main" val="4197774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Sprogtilegnelsesforskning</a:t>
            </a:r>
            <a:endParaRPr lang="da-DK" dirty="0"/>
          </a:p>
        </p:txBody>
      </p:sp>
      <p:sp>
        <p:nvSpPr>
          <p:cNvPr id="3" name="Pladsholder til indhold 2"/>
          <p:cNvSpPr>
            <a:spLocks noGrp="1"/>
          </p:cNvSpPr>
          <p:nvPr>
            <p:ph idx="1"/>
          </p:nvPr>
        </p:nvSpPr>
        <p:spPr/>
        <p:txBody>
          <a:bodyPr/>
          <a:lstStyle/>
          <a:p>
            <a:r>
              <a:rPr lang="da-DK" dirty="0" smtClean="0"/>
              <a:t>Sprogforskning har vist en stærkt sammenhæng mellem barnets tidlige sprogtilegnelse og senere uddannelsesmæssige succes. </a:t>
            </a:r>
          </a:p>
          <a:p>
            <a:pPr marL="0" indent="0">
              <a:buNone/>
            </a:pPr>
            <a:endParaRPr lang="da-DK" dirty="0" smtClean="0"/>
          </a:p>
          <a:p>
            <a:r>
              <a:rPr lang="da-DK" dirty="0" smtClean="0"/>
              <a:t>En god sprogudvikling gør det nemmere at lære at læse og klare skole og senere uddannelse, og sproget påvirker derfor børns livsmuligheder (Frost 2002; Steffensen 2014; </a:t>
            </a:r>
            <a:r>
              <a:rPr lang="da-DK" dirty="0" err="1" smtClean="0"/>
              <a:t>Bleses</a:t>
            </a:r>
            <a:r>
              <a:rPr lang="da-DK" dirty="0" smtClean="0"/>
              <a:t> &amp; Juul, 2007).</a:t>
            </a:r>
          </a:p>
        </p:txBody>
      </p:sp>
    </p:spTree>
    <p:extLst>
      <p:ext uri="{BB962C8B-B14F-4D97-AF65-F5344CB8AC3E}">
        <p14:creationId xmlns:p14="http://schemas.microsoft.com/office/powerpoint/2010/main" val="3595728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Grønlandskfaget </a:t>
            </a:r>
            <a:r>
              <a:rPr lang="da-DK" smtClean="0"/>
              <a:t>(modersmålsfag</a:t>
            </a:r>
            <a:r>
              <a:rPr lang="da-DK" dirty="0" smtClean="0"/>
              <a:t>)</a:t>
            </a:r>
            <a:endParaRPr lang="da-DK" dirty="0"/>
          </a:p>
        </p:txBody>
      </p:sp>
      <p:sp>
        <p:nvSpPr>
          <p:cNvPr id="3" name="Pladsholder til indhold 2"/>
          <p:cNvSpPr>
            <a:spLocks noGrp="1"/>
          </p:cNvSpPr>
          <p:nvPr>
            <p:ph idx="1"/>
          </p:nvPr>
        </p:nvSpPr>
        <p:spPr/>
        <p:txBody>
          <a:bodyPr>
            <a:normAutofit lnSpcReduction="10000"/>
          </a:bodyPr>
          <a:lstStyle/>
          <a:p>
            <a:r>
              <a:rPr lang="da-DK" dirty="0"/>
              <a:t>O</a:t>
            </a:r>
            <a:r>
              <a:rPr lang="nn-NO" dirty="0" smtClean="0"/>
              <a:t>bligatorisk </a:t>
            </a:r>
            <a:r>
              <a:rPr lang="nn-NO" dirty="0"/>
              <a:t>på alle trin og </a:t>
            </a:r>
            <a:r>
              <a:rPr lang="nn-NO" dirty="0" smtClean="0"/>
              <a:t>årgange</a:t>
            </a:r>
            <a:r>
              <a:rPr lang="nn-NO" dirty="0"/>
              <a:t> </a:t>
            </a:r>
            <a:r>
              <a:rPr lang="nn-NO" dirty="0" smtClean="0"/>
              <a:t>dvs. 1-10.kl, såvel </a:t>
            </a:r>
            <a:r>
              <a:rPr lang="nn-NO" dirty="0"/>
              <a:t>som </a:t>
            </a:r>
            <a:r>
              <a:rPr lang="nn-NO" dirty="0" smtClean="0"/>
              <a:t>for elever </a:t>
            </a:r>
            <a:r>
              <a:rPr lang="nn-NO" dirty="0"/>
              <a:t>med grønlandsk som andetsprog og fremmesprog </a:t>
            </a:r>
            <a:r>
              <a:rPr lang="nn-NO" dirty="0" smtClean="0"/>
              <a:t>(de som vokser op med sprog og for nyankomne). </a:t>
            </a:r>
          </a:p>
          <a:p>
            <a:pPr marL="0" indent="0">
              <a:buNone/>
            </a:pPr>
            <a:endParaRPr lang="nn-NO" dirty="0" smtClean="0"/>
          </a:p>
          <a:p>
            <a:r>
              <a:rPr lang="nn-NO" dirty="0" smtClean="0"/>
              <a:t>Ca. 80-85 pct. af elever har grønlandsk som modersmål, derfor spiller faget en central rolle i elevernes sproglige udvikling. </a:t>
            </a:r>
          </a:p>
          <a:p>
            <a:pPr marL="0" indent="0">
              <a:buNone/>
            </a:pPr>
            <a:endParaRPr lang="da-DK" dirty="0"/>
          </a:p>
          <a:p>
            <a:r>
              <a:rPr lang="nn-NO" dirty="0" smtClean="0"/>
              <a:t>Faget er centralt placeret ift. skolens fag, da én af kerneområder i faget er udvikling af literacy, som også er en kompetence der bruges i andre fag. </a:t>
            </a:r>
          </a:p>
        </p:txBody>
      </p:sp>
    </p:spTree>
    <p:extLst>
      <p:ext uri="{BB962C8B-B14F-4D97-AF65-F5344CB8AC3E}">
        <p14:creationId xmlns:p14="http://schemas.microsoft.com/office/powerpoint/2010/main" val="349848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2700" dirty="0"/>
              <a:t>Helle Pia Laursen (2005): Danskfagets dilemma. Dansk som andetsprog i relation til danskfaget. </a:t>
            </a:r>
            <a:r>
              <a:rPr lang="da-DK" dirty="0"/>
              <a:t/>
            </a:r>
            <a:br>
              <a:rPr lang="da-DK" dirty="0"/>
            </a:br>
            <a:endParaRPr lang="da-DK" dirty="0"/>
          </a:p>
        </p:txBody>
      </p:sp>
      <p:pic>
        <p:nvPicPr>
          <p:cNvPr id="4" name="Pladsholder til indhold 3"/>
          <p:cNvPicPr>
            <a:picLocks noGrp="1" noChangeAspect="1"/>
          </p:cNvPicPr>
          <p:nvPr>
            <p:ph idx="1"/>
          </p:nvPr>
        </p:nvPicPr>
        <p:blipFill>
          <a:blip r:embed="rId3"/>
          <a:stretch>
            <a:fillRect/>
          </a:stretch>
        </p:blipFill>
        <p:spPr>
          <a:xfrm>
            <a:off x="914946" y="1557867"/>
            <a:ext cx="10362107" cy="4425155"/>
          </a:xfrm>
          <a:prstGeom prst="rect">
            <a:avLst/>
          </a:prstGeom>
        </p:spPr>
      </p:pic>
    </p:spTree>
    <p:extLst>
      <p:ext uri="{BB962C8B-B14F-4D97-AF65-F5344CB8AC3E}">
        <p14:creationId xmlns:p14="http://schemas.microsoft.com/office/powerpoint/2010/main" val="3916095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t>Udvikling af sproglige kompetencer i skolen</a:t>
            </a:r>
            <a:br>
              <a:rPr lang="da-DK" dirty="0" smtClean="0"/>
            </a:br>
            <a:r>
              <a:rPr lang="da-DK" sz="1800" dirty="0" smtClean="0"/>
              <a:t>Fagformål </a:t>
            </a:r>
            <a:r>
              <a:rPr lang="da-DK" sz="1800" dirty="0"/>
              <a:t>(BEK nr. 16 af 24. juni 2003 om trinformål samt fagformål og læringsmål for folkeskolens fag og fagområder</a:t>
            </a:r>
            <a:r>
              <a:rPr lang="da-DK" sz="1800" dirty="0" smtClean="0"/>
              <a:t>).</a:t>
            </a:r>
            <a:endParaRPr lang="da-DK" dirty="0"/>
          </a:p>
        </p:txBody>
      </p:sp>
      <p:sp>
        <p:nvSpPr>
          <p:cNvPr id="3" name="Pladsholder til indhold 2"/>
          <p:cNvSpPr>
            <a:spLocks noGrp="1"/>
          </p:cNvSpPr>
          <p:nvPr>
            <p:ph idx="1"/>
          </p:nvPr>
        </p:nvSpPr>
        <p:spPr/>
        <p:txBody>
          <a:bodyPr>
            <a:normAutofit fontScale="85000" lnSpcReduction="20000"/>
          </a:bodyPr>
          <a:lstStyle/>
          <a:p>
            <a:pPr marL="0" indent="0">
              <a:buNone/>
            </a:pPr>
            <a:endParaRPr lang="da-DK" dirty="0" smtClean="0"/>
          </a:p>
          <a:p>
            <a:pPr marL="0" indent="0">
              <a:buNone/>
            </a:pPr>
            <a:r>
              <a:rPr lang="da-DK" dirty="0" smtClean="0"/>
              <a:t>Formålet med undervisningen er, at eleverne tilegner sig viden og færdigheder, så de kan forstå talt og skrevet grønlandsk sikkert og nuanceret samt udtrykke sig klart og varieret på sproget både mundtligt og skriftligt. </a:t>
            </a:r>
          </a:p>
          <a:p>
            <a:pPr marL="0" indent="0">
              <a:buNone/>
            </a:pPr>
            <a:endParaRPr lang="da-DK" dirty="0" smtClean="0"/>
          </a:p>
          <a:p>
            <a:pPr marL="0" indent="0">
              <a:buNone/>
            </a:pPr>
            <a:r>
              <a:rPr lang="da-DK" dirty="0" smtClean="0"/>
              <a:t>Undervisningen skal sikre, at eleverne tilegner sig et sikkert sprogligt og begrebsmæssigt fundament som grundlag for deres øvrige faglige og almene læring. </a:t>
            </a:r>
          </a:p>
          <a:p>
            <a:pPr marL="0" indent="0">
              <a:buNone/>
            </a:pPr>
            <a:endParaRPr lang="da-DK" dirty="0" smtClean="0"/>
          </a:p>
          <a:p>
            <a:pPr marL="0" indent="0">
              <a:buNone/>
            </a:pPr>
            <a:r>
              <a:rPr lang="da-DK" dirty="0" smtClean="0"/>
              <a:t>Undervisningen skal endvidere medvirke til, at eleverne ud fra egne iagttagelser udvikler deres opmærksomhed omkring sproglige og ikke-sproglige kommunikationsformer. Eleverne skal tilegne sig viden om og udvikle bevidsthed om såvel form som funktion i det grønlandske sprog</a:t>
            </a:r>
            <a:endParaRPr lang="da-DK" dirty="0"/>
          </a:p>
        </p:txBody>
      </p:sp>
    </p:spTree>
    <p:extLst>
      <p:ext uri="{BB962C8B-B14F-4D97-AF65-F5344CB8AC3E}">
        <p14:creationId xmlns:p14="http://schemas.microsoft.com/office/powerpoint/2010/main" val="1289175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sz="2700" dirty="0"/>
              <a:t>Helle Pia Laursen (2005): Danskfagets dilemma. Dansk som andetsprog i relation til danskfaget. </a:t>
            </a:r>
            <a:r>
              <a:rPr lang="da-DK" dirty="0"/>
              <a:t/>
            </a:r>
            <a:br>
              <a:rPr lang="da-DK" dirty="0"/>
            </a:br>
            <a:endParaRPr lang="da-DK" dirty="0"/>
          </a:p>
        </p:txBody>
      </p:sp>
      <p:pic>
        <p:nvPicPr>
          <p:cNvPr id="4" name="Pladsholder til indhold 3"/>
          <p:cNvPicPr>
            <a:picLocks noGrp="1" noChangeAspect="1"/>
          </p:cNvPicPr>
          <p:nvPr>
            <p:ph idx="1"/>
          </p:nvPr>
        </p:nvPicPr>
        <p:blipFill>
          <a:blip r:embed="rId3"/>
          <a:stretch>
            <a:fillRect/>
          </a:stretch>
        </p:blipFill>
        <p:spPr>
          <a:xfrm>
            <a:off x="914946" y="1557867"/>
            <a:ext cx="10362107" cy="4425155"/>
          </a:xfrm>
          <a:prstGeom prst="rect">
            <a:avLst/>
          </a:prstGeom>
        </p:spPr>
      </p:pic>
      <p:sp>
        <p:nvSpPr>
          <p:cNvPr id="5" name="Ellipse 4"/>
          <p:cNvSpPr/>
          <p:nvPr/>
        </p:nvSpPr>
        <p:spPr>
          <a:xfrm>
            <a:off x="6118579" y="2788356"/>
            <a:ext cx="2438400" cy="3194666"/>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l-GL" dirty="0"/>
              <a:t>Et grundlæggende syn på faget som et </a:t>
            </a:r>
            <a:r>
              <a:rPr lang="kl-GL" u="sng" dirty="0"/>
              <a:t>sprogfag</a:t>
            </a:r>
            <a:r>
              <a:rPr lang="kl-GL" dirty="0"/>
              <a:t> med </a:t>
            </a:r>
            <a:r>
              <a:rPr lang="kl-GL" dirty="0" smtClean="0"/>
              <a:t>sprogundervis-ning </a:t>
            </a:r>
            <a:r>
              <a:rPr lang="kl-GL" dirty="0"/>
              <a:t>som den centrale kerne</a:t>
            </a:r>
          </a:p>
        </p:txBody>
      </p:sp>
    </p:spTree>
    <p:extLst>
      <p:ext uri="{BB962C8B-B14F-4D97-AF65-F5344CB8AC3E}">
        <p14:creationId xmlns:p14="http://schemas.microsoft.com/office/powerpoint/2010/main" val="27591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Grønlandskfaget på </a:t>
            </a:r>
            <a:r>
              <a:rPr lang="da-DK" dirty="0" err="1" smtClean="0"/>
              <a:t>yngstetrinnet</a:t>
            </a:r>
            <a:endParaRPr lang="da-DK" dirty="0"/>
          </a:p>
        </p:txBody>
      </p:sp>
      <p:sp>
        <p:nvSpPr>
          <p:cNvPr id="3" name="Pladsholder til indhold 2"/>
          <p:cNvSpPr>
            <a:spLocks noGrp="1"/>
          </p:cNvSpPr>
          <p:nvPr>
            <p:ph idx="1"/>
          </p:nvPr>
        </p:nvSpPr>
        <p:spPr/>
        <p:txBody>
          <a:bodyPr/>
          <a:lstStyle/>
          <a:p>
            <a:r>
              <a:rPr lang="kl-GL" dirty="0" smtClean="0"/>
              <a:t>Forventning om faget skal danne grundlaget for: </a:t>
            </a:r>
          </a:p>
          <a:p>
            <a:r>
              <a:rPr lang="kl-GL" dirty="0" smtClean="0"/>
              <a:t>“at lære at læse” fordi, i mellemtrinnet skal eleverne </a:t>
            </a:r>
          </a:p>
          <a:p>
            <a:r>
              <a:rPr lang="kl-GL" dirty="0" smtClean="0"/>
              <a:t>“læse for at lære” </a:t>
            </a:r>
          </a:p>
          <a:p>
            <a:pPr marL="0" indent="0">
              <a:buNone/>
            </a:pPr>
            <a:endParaRPr lang="da-DK" dirty="0"/>
          </a:p>
          <a:p>
            <a:r>
              <a:rPr lang="da-DK" dirty="0" smtClean="0"/>
              <a:t>Gentagen problematisering fra </a:t>
            </a:r>
            <a:r>
              <a:rPr lang="da-DK" dirty="0" err="1" smtClean="0"/>
              <a:t>mellemtrinslærere</a:t>
            </a:r>
            <a:r>
              <a:rPr lang="da-DK" dirty="0" smtClean="0"/>
              <a:t> ved modtagelse af elever fra </a:t>
            </a:r>
            <a:r>
              <a:rPr lang="da-DK" dirty="0" err="1" smtClean="0"/>
              <a:t>yngstetrinnet</a:t>
            </a:r>
            <a:r>
              <a:rPr lang="da-DK" dirty="0" smtClean="0"/>
              <a:t>: </a:t>
            </a:r>
            <a:r>
              <a:rPr lang="da-DK" i="1" dirty="0" smtClean="0"/>
              <a:t>Funktionelle analfabeter</a:t>
            </a:r>
          </a:p>
          <a:p>
            <a:pPr marL="0" indent="0">
              <a:buNone/>
            </a:pPr>
            <a:endParaRPr lang="da-DK" i="1" dirty="0"/>
          </a:p>
        </p:txBody>
      </p:sp>
    </p:spTree>
    <p:extLst>
      <p:ext uri="{BB962C8B-B14F-4D97-AF65-F5344CB8AC3E}">
        <p14:creationId xmlns:p14="http://schemas.microsoft.com/office/powerpoint/2010/main" val="2250891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Sammenligning af skemaer i </a:t>
            </a:r>
            <a:r>
              <a:rPr lang="da-DK" dirty="0" err="1" smtClean="0"/>
              <a:t>Grl</a:t>
            </a:r>
            <a:r>
              <a:rPr lang="da-DK" dirty="0" smtClean="0"/>
              <a:t>. og DK.</a:t>
            </a:r>
            <a:endParaRPr lang="da-DK" dirty="0"/>
          </a:p>
        </p:txBody>
      </p:sp>
      <p:sp>
        <p:nvSpPr>
          <p:cNvPr id="3" name="Pladsholder til tekst 2"/>
          <p:cNvSpPr>
            <a:spLocks noGrp="1"/>
          </p:cNvSpPr>
          <p:nvPr>
            <p:ph type="body" idx="1"/>
          </p:nvPr>
        </p:nvSpPr>
        <p:spPr/>
        <p:txBody>
          <a:bodyPr>
            <a:normAutofit fontScale="85000" lnSpcReduction="10000"/>
          </a:bodyPr>
          <a:lstStyle/>
          <a:p>
            <a:r>
              <a:rPr lang="da-DK" dirty="0" smtClean="0"/>
              <a:t>1.klasse (11 fag + grammatik inkl. 3 </a:t>
            </a:r>
            <a:r>
              <a:rPr lang="da-DK" dirty="0"/>
              <a:t>sprogfag)</a:t>
            </a:r>
            <a:endParaRPr lang="da-DK" dirty="0" smtClean="0"/>
          </a:p>
          <a:p>
            <a:r>
              <a:rPr lang="da-DK" dirty="0" err="1" smtClean="0"/>
              <a:t>Grl</a:t>
            </a:r>
            <a:r>
              <a:rPr lang="da-DK" dirty="0" smtClean="0"/>
              <a:t>. 6 lektioner</a:t>
            </a:r>
            <a:endParaRPr lang="da-DK" dirty="0"/>
          </a:p>
        </p:txBody>
      </p:sp>
      <p:pic>
        <p:nvPicPr>
          <p:cNvPr id="7" name="Pladsholder til indhold 6"/>
          <p:cNvPicPr>
            <a:picLocks noGrp="1" noChangeAspect="1"/>
          </p:cNvPicPr>
          <p:nvPr>
            <p:ph sz="half" idx="2"/>
          </p:nvPr>
        </p:nvPicPr>
        <p:blipFill>
          <a:blip r:embed="rId3"/>
          <a:stretch>
            <a:fillRect/>
          </a:stretch>
        </p:blipFill>
        <p:spPr>
          <a:xfrm>
            <a:off x="839788" y="2528787"/>
            <a:ext cx="5157787" cy="3637164"/>
          </a:xfrm>
          <a:prstGeom prst="rect">
            <a:avLst/>
          </a:prstGeom>
        </p:spPr>
      </p:pic>
      <p:sp>
        <p:nvSpPr>
          <p:cNvPr id="5" name="Pladsholder til tekst 4"/>
          <p:cNvSpPr>
            <a:spLocks noGrp="1"/>
          </p:cNvSpPr>
          <p:nvPr>
            <p:ph type="body" sz="quarter" idx="3"/>
          </p:nvPr>
        </p:nvSpPr>
        <p:spPr/>
        <p:txBody>
          <a:bodyPr>
            <a:normAutofit lnSpcReduction="10000"/>
          </a:bodyPr>
          <a:lstStyle/>
          <a:p>
            <a:r>
              <a:rPr lang="da-DK" dirty="0" smtClean="0"/>
              <a:t>0.klasse (8 ”fag” inkl. 2 sprogfag)</a:t>
            </a:r>
          </a:p>
          <a:p>
            <a:r>
              <a:rPr lang="da-DK" dirty="0" smtClean="0"/>
              <a:t>Da. 11 lektioner</a:t>
            </a:r>
            <a:endParaRPr lang="da-DK" dirty="0"/>
          </a:p>
        </p:txBody>
      </p:sp>
      <p:pic>
        <p:nvPicPr>
          <p:cNvPr id="8" name="Pladsholder til indhold 7"/>
          <p:cNvPicPr>
            <a:picLocks noGrp="1" noChangeAspect="1"/>
          </p:cNvPicPr>
          <p:nvPr>
            <p:ph sz="quarter" idx="4"/>
          </p:nvPr>
        </p:nvPicPr>
        <p:blipFill>
          <a:blip r:embed="rId4"/>
          <a:stretch>
            <a:fillRect/>
          </a:stretch>
        </p:blipFill>
        <p:spPr>
          <a:xfrm>
            <a:off x="6172200" y="2783820"/>
            <a:ext cx="5183188" cy="3127097"/>
          </a:xfrm>
          <a:prstGeom prst="rect">
            <a:avLst/>
          </a:prstGeom>
        </p:spPr>
      </p:pic>
    </p:spTree>
    <p:extLst>
      <p:ext uri="{BB962C8B-B14F-4D97-AF65-F5344CB8AC3E}">
        <p14:creationId xmlns:p14="http://schemas.microsoft.com/office/powerpoint/2010/main" val="819888993"/>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TotalTime>
  <Words>667</Words>
  <Application>Microsoft Office PowerPoint</Application>
  <PresentationFormat>Widescreen</PresentationFormat>
  <Paragraphs>72</Paragraphs>
  <Slides>11</Slides>
  <Notes>11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11</vt:i4>
      </vt:variant>
    </vt:vector>
  </HeadingPairs>
  <TitlesOfParts>
    <vt:vector size="15" baseType="lpstr">
      <vt:lpstr>Arial</vt:lpstr>
      <vt:lpstr>Calibri</vt:lpstr>
      <vt:lpstr>Calibri Light</vt:lpstr>
      <vt:lpstr>Office-tema</vt:lpstr>
      <vt:lpstr>Meeqqat atuarfianni aaqqissuussaanikkut kalaallisoortitsinerup inissimaffia oqaatsitigullu piginnaanngorsaaneq  Grønlandskfagets strukturelle placering i skolen og udvikling af sproglige kompetencer  </vt:lpstr>
      <vt:lpstr>Punkter</vt:lpstr>
      <vt:lpstr>Sprogtilegnelsesforskning</vt:lpstr>
      <vt:lpstr>Grønlandskfaget (modersmålsfag)</vt:lpstr>
      <vt:lpstr>Helle Pia Laursen (2005): Danskfagets dilemma. Dansk som andetsprog i relation til danskfaget.  </vt:lpstr>
      <vt:lpstr>Udvikling af sproglige kompetencer i skolen Fagformål (BEK nr. 16 af 24. juni 2003 om trinformål samt fagformål og læringsmål for folkeskolens fag og fagområder).</vt:lpstr>
      <vt:lpstr>Helle Pia Laursen (2005): Danskfagets dilemma. Dansk som andetsprog i relation til danskfaget.  </vt:lpstr>
      <vt:lpstr>Grønlandskfaget på yngstetrinnet</vt:lpstr>
      <vt:lpstr>Sammenligning af skemaer i Grl. og DK.</vt:lpstr>
      <vt:lpstr>I DK er Børnehaveklassen/O. klasse organiseret som ikke fagdelt</vt:lpstr>
      <vt:lpstr>Sammenligning med de danskes læsefærdigheder</vt:lpstr>
    </vt:vector>
  </TitlesOfParts>
  <Company>Naalakkersuisut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Meeqqat atuarfianni aaqqissuussaanikkut kalaallisoortitsinerup inissimaffia oqaatsitigullu piginnaanngorsaaneq</dc:title>
  <dc:creator>Mette Larsen Lyberth</dc:creator>
  <cp:lastModifiedBy>Mette Larsen Lyberth</cp:lastModifiedBy>
  <cp:revision>67</cp:revision>
  <dcterms:created xsi:type="dcterms:W3CDTF">2021-09-29T12:57:38Z</dcterms:created>
  <dcterms:modified xsi:type="dcterms:W3CDTF">2021-11-11T13:15:09Z</dcterms:modified>
</cp:coreProperties>
</file>