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91" r:id="rId4"/>
    <p:sldId id="287" r:id="rId5"/>
    <p:sldId id="290" r:id="rId6"/>
    <p:sldId id="297" r:id="rId7"/>
    <p:sldId id="298" r:id="rId8"/>
    <p:sldId id="283" r:id="rId9"/>
    <p:sldId id="296" r:id="rId10"/>
  </p:sldIdLst>
  <p:sldSz cx="12192000" cy="6858000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n typografi, tabelgit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88"/>
    <p:restoredTop sz="94681"/>
  </p:normalViewPr>
  <p:slideViewPr>
    <p:cSldViewPr snapToGrid="0" snapToObjects="1">
      <p:cViewPr varScale="1">
        <p:scale>
          <a:sx n="62" d="100"/>
          <a:sy n="62" d="100"/>
        </p:scale>
        <p:origin x="1184" y="1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te Meilvang" userId="2edb83bf-05e6-401c-a52f-c92f9a7003cd" providerId="ADAL" clId="{FE6BCE53-3633-4154-8DD2-1AF939AC910C}"/>
    <pc:docChg chg="modSld">
      <pc:chgData name="Bente Meilvang" userId="2edb83bf-05e6-401c-a52f-c92f9a7003cd" providerId="ADAL" clId="{FE6BCE53-3633-4154-8DD2-1AF939AC910C}" dt="2021-11-08T15:55:20.695" v="0" actId="20577"/>
      <pc:docMkLst>
        <pc:docMk/>
      </pc:docMkLst>
      <pc:sldChg chg="modSp mod">
        <pc:chgData name="Bente Meilvang" userId="2edb83bf-05e6-401c-a52f-c92f9a7003cd" providerId="ADAL" clId="{FE6BCE53-3633-4154-8DD2-1AF939AC910C}" dt="2021-11-08T15:55:20.695" v="0" actId="20577"/>
        <pc:sldMkLst>
          <pc:docMk/>
          <pc:sldMk cId="1971988143" sldId="297"/>
        </pc:sldMkLst>
        <pc:spChg chg="mod">
          <ac:chgData name="Bente Meilvang" userId="2edb83bf-05e6-401c-a52f-c92f9a7003cd" providerId="ADAL" clId="{FE6BCE53-3633-4154-8DD2-1AF939AC910C}" dt="2021-11-08T15:55:20.695" v="0" actId="20577"/>
          <ac:spMkLst>
            <pc:docMk/>
            <pc:sldMk cId="1971988143" sldId="297"/>
            <ac:spMk id="2" creationId="{49905D1F-C7EE-D14F-8249-DE74E56E16D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F5387A-FA5F-9749-8069-294AF53F2220}" type="datetimeFigureOut">
              <a:rPr lang="da-DK" smtClean="0"/>
              <a:t>08-11-2021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F370E-5E6F-A545-B049-4D1DE78CE0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55499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F370E-5E6F-A545-B049-4D1DE78CE082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4487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F370E-5E6F-A545-B049-4D1DE78CE082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12085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F370E-5E6F-A545-B049-4D1DE78CE082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772353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F370E-5E6F-A545-B049-4D1DE78CE082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52382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F370E-5E6F-A545-B049-4D1DE78CE082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69144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F370E-5E6F-A545-B049-4D1DE78CE082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57490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F370E-5E6F-A545-B049-4D1DE78CE082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6845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F370E-5E6F-A545-B049-4D1DE78CE082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390057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F370E-5E6F-A545-B049-4D1DE78CE082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3218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F6E082-2D86-B043-972B-B7D0B087E3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A14995F1-5B1C-674E-9FF3-995A39BD93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53783B4-181F-F74A-9BED-49DB81C55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700E-2C2D-3343-9DEA-ACE570ECD17B}" type="datetime1">
              <a:rPr lang="da-DK" smtClean="0"/>
              <a:t>08-11-2021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04196A3-0D4E-E34E-823B-817A79002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Kontrastiv grammatik 2021 B. Meilvang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642AC41-5D14-0B4E-9174-3F539F2CA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12507-C5C1-2E45-9056-AD0BE65214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5343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8ACEC8-7FFF-D142-89DC-ACE820FCC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175EF79-2DD9-B245-9EC2-A6FCBE28D9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98E8380-B52B-BE4C-ACA5-55EF679C4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081F-C8B2-A149-9C21-EE13F64A1984}" type="datetime1">
              <a:rPr lang="da-DK" smtClean="0"/>
              <a:t>08-11-2021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F12C0A6-2572-D447-BF12-A1C8417A4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Kontrastiv grammatik 2021 B. Meilvang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86CC1CE-53CB-8A49-BC0E-84816CBAF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12507-C5C1-2E45-9056-AD0BE65214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24682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4EF86662-1DF4-A24A-B060-08CA11382E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B1A44B4-1E07-8445-887D-926C0C938C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B0E479B-B0D3-B741-AE8E-1EBBAAE9A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E6B07-3D2E-7048-BFE1-85ABC911456E}" type="datetime1">
              <a:rPr lang="da-DK" smtClean="0"/>
              <a:t>08-11-2021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F862B75-E6DE-414F-BD2A-1E17EE242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Kontrastiv grammatik 2021 B. Meilvang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AA4C030-7348-F147-A790-3C7AAAE2A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12507-C5C1-2E45-9056-AD0BE65214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30131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529EA9-18AB-FF49-A619-445EC9DD9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F149606-E971-7343-B31B-FFEA7E9B5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4B87A56-FCC1-9C40-986E-0F8CDD835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D4654-5F96-B447-8EE4-19B9BAC0E775}" type="datetime1">
              <a:rPr lang="da-DK" smtClean="0"/>
              <a:t>08-11-2021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5C4D115-94DD-3545-A244-C60EB6464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Kontrastiv grammatik 2021 B. Meilvang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A106585-F520-EC4C-9FB8-74C8BBA87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12507-C5C1-2E45-9056-AD0BE65214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8305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5600CF-EBEF-6946-B1A1-9579BCF27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C881882-DF1D-AC45-A5A3-25FFAD0DE0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00C27A5-CFF2-A147-A75E-9B54994C2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B2848-8D7C-414B-B8C4-52FD85787099}" type="datetime1">
              <a:rPr lang="da-DK" smtClean="0"/>
              <a:t>08-11-2021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6900ACA-F2A8-BC41-BD9F-018E2A24F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Kontrastiv grammatik 2021 B. Meilvang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21B4014-EC3C-A74D-95B2-BF3EACEFF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12507-C5C1-2E45-9056-AD0BE65214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9157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A65BC3-60F9-264F-9734-0D062CEB0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BB57538-85DB-C940-B04B-AD0960AD13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7A612EC-CC29-4145-86E7-6A0D0DB510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13D3DD3-906D-C24C-ABC4-33BF15075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FA81-2045-7E49-8026-FBD653ED2750}" type="datetime1">
              <a:rPr lang="da-DK" smtClean="0"/>
              <a:t>08-11-2021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EC2A1F1-5B78-2144-960E-F6AAD8196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Kontrastiv grammatik 2021 B. Meilvang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8E53506-48A5-E247-A6C6-69DD38841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12507-C5C1-2E45-9056-AD0BE65214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08702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0C92B6-FEA1-5E4F-9870-CE7E7AA03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089FEE2-9CB5-F048-B7AC-99958F22E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58AEE44-B3F1-9E4B-A512-5B6830FC7F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4DD8F7F8-3F60-4645-8CD7-9E429E97C5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29F30D12-EE2A-D643-A24D-30C8225980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BE0B52B6-207E-F142-991B-EC0486D7E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36F6-E35A-9149-B71F-518CC88D812C}" type="datetime1">
              <a:rPr lang="da-DK" smtClean="0"/>
              <a:t>08-11-2021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AAA6096A-F628-2E44-AD4E-377067EC3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Kontrastiv grammatik 2021 B. Meilvang</a:t>
            </a:r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1DF70D95-10F6-5546-88EA-2122E88A8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12507-C5C1-2E45-9056-AD0BE65214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81845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197496-D372-9B43-A9B0-20FCA9D9D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AA3A7E9-3E42-5449-AD86-E5CB023D5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28DB-24C1-8B45-B6FD-59C47D13CC84}" type="datetime1">
              <a:rPr lang="da-DK" smtClean="0"/>
              <a:t>08-11-2021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71C6E646-832B-9D49-8FE6-69AD743C6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Kontrastiv grammatik 2021 B. Meilvang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D2F02859-123C-8B4B-BA86-78D413348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12507-C5C1-2E45-9056-AD0BE65214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867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75EB0F73-1423-3243-9654-205733EF7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09F9F-C699-0F46-93DC-87723A1E5827}" type="datetime1">
              <a:rPr lang="da-DK" smtClean="0"/>
              <a:t>08-11-2021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B0079952-280C-C646-A94E-D57120718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Kontrastiv grammatik 2021 B. Meilvang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D84E8DEF-9ABF-184C-9F30-784715053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12507-C5C1-2E45-9056-AD0BE65214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80451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4F0515-C3B9-B54F-9099-ADBBE3F68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850EFCB-C536-3145-8C51-1C3D33E3E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A76BB0D8-7282-8E44-B7D1-A604DFCDA7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FD6EB42-1FEC-4740-8257-C841A21EB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095B-86BB-0E4E-8544-8FA960803EFD}" type="datetime1">
              <a:rPr lang="da-DK" smtClean="0"/>
              <a:t>08-11-2021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2F15E82-B4D8-A242-9948-E6BEB52CF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Kontrastiv grammatik 2021 B. Meilvang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57BBB6D-8CFE-0D46-BDB0-F4BA2EC39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12507-C5C1-2E45-9056-AD0BE65214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50790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9392D1-FF4C-534D-8D91-D90A26D2F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D32F7B49-87EC-9646-86D8-9217A956C6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14783A4-DC84-C344-93FF-6C747A2ED1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7679A41-B706-0748-9702-1752B0515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6BB92-73AA-B245-ABE2-3F72A768D15F}" type="datetime1">
              <a:rPr lang="da-DK" smtClean="0"/>
              <a:t>08-11-2021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D5643AE-EAE1-4645-BFC4-29F098A17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Kontrastiv grammatik 2021 B. Meilvang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045B527-6386-EF47-8D6D-3B5D0E658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12507-C5C1-2E45-9056-AD0BE65214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41505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A8E29D2-1D4B-E340-BC1C-4BD9ECB13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F832C35-D48E-4345-9349-DAB156B4A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4841E39-9E0E-BA4C-BC2A-BFDFC4B7DF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02085-5415-C94F-8995-D22E4A4AA201}" type="datetime1">
              <a:rPr lang="da-DK" smtClean="0"/>
              <a:t>08-11-2021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E69922D-86DF-F941-BC07-01FE0AB024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Kontrastiv grammatik 2021 B. Meilvang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1065EFC-F606-7A4F-B807-6C998189E7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12507-C5C1-2E45-9056-AD0BE65214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96651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F99199-2C0F-C840-BFEE-3DA2B48E65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33599"/>
          </a:xfrm>
        </p:spPr>
        <p:txBody>
          <a:bodyPr>
            <a:normAutofit/>
          </a:bodyPr>
          <a:lstStyle/>
          <a:p>
            <a:r>
              <a:rPr lang="da-DK" sz="6600" b="1" dirty="0">
                <a:solidFill>
                  <a:srgbClr val="00206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K</a:t>
            </a:r>
            <a:r>
              <a:rPr lang="da-DK" sz="6600" b="1" dirty="0">
                <a:solidFill>
                  <a:schemeClr val="accent2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o</a:t>
            </a:r>
            <a:r>
              <a:rPr lang="da-DK" sz="6600" b="1" dirty="0">
                <a:solidFill>
                  <a:schemeClr val="accent6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n</a:t>
            </a:r>
            <a:r>
              <a:rPr lang="da-DK" sz="6600" b="1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t</a:t>
            </a:r>
            <a:r>
              <a:rPr lang="da-DK" sz="6600" b="1" dirty="0">
                <a:solidFill>
                  <a:srgbClr val="7030A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r</a:t>
            </a:r>
            <a:r>
              <a:rPr lang="da-DK" sz="6600" b="1" dirty="0">
                <a:solidFill>
                  <a:srgbClr val="C0000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a</a:t>
            </a:r>
            <a:r>
              <a:rPr lang="da-DK" sz="6600" b="1" dirty="0">
                <a:solidFill>
                  <a:schemeClr val="accent2">
                    <a:lumMod val="50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s</a:t>
            </a:r>
            <a:r>
              <a:rPr lang="da-DK" sz="6600" b="1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t</a:t>
            </a:r>
            <a:r>
              <a:rPr lang="da-DK" sz="6600" b="1" dirty="0">
                <a:solidFill>
                  <a:srgbClr val="FFC00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i</a:t>
            </a:r>
            <a:r>
              <a:rPr lang="da-DK" sz="6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v</a:t>
            </a:r>
            <a:r>
              <a:rPr lang="da-DK" sz="6600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da-DK" sz="6600" b="1" dirty="0">
                <a:solidFill>
                  <a:schemeClr val="accent1">
                    <a:lumMod val="50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g</a:t>
            </a:r>
            <a:r>
              <a:rPr lang="da-DK" sz="6600" b="1" dirty="0">
                <a:solidFill>
                  <a:srgbClr val="7030A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r</a:t>
            </a:r>
            <a:r>
              <a:rPr lang="da-DK" sz="6600" b="1" dirty="0">
                <a:solidFill>
                  <a:srgbClr val="C0000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a</a:t>
            </a:r>
            <a:r>
              <a:rPr lang="da-DK" sz="6600" b="1" dirty="0">
                <a:solidFill>
                  <a:schemeClr val="accent6">
                    <a:lumMod val="50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mm</a:t>
            </a:r>
            <a:r>
              <a:rPr lang="da-DK" sz="6600" b="1" dirty="0">
                <a:solidFill>
                  <a:srgbClr val="C0000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a</a:t>
            </a:r>
            <a:r>
              <a:rPr lang="da-DK" sz="6600" b="1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t</a:t>
            </a:r>
            <a:r>
              <a:rPr lang="da-DK" sz="6600" b="1" dirty="0">
                <a:solidFill>
                  <a:srgbClr val="FFC00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i</a:t>
            </a:r>
            <a:r>
              <a:rPr lang="da-DK" sz="6600" b="1" dirty="0">
                <a:solidFill>
                  <a:srgbClr val="00206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k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6A7B6A44-231E-A645-B7C4-AB0BB00962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855" y="3370470"/>
            <a:ext cx="11548152" cy="2629638"/>
          </a:xfrm>
        </p:spPr>
        <p:txBody>
          <a:bodyPr>
            <a:normAutofit/>
          </a:bodyPr>
          <a:lstStyle/>
          <a:p>
            <a:r>
              <a:rPr lang="da-DK" sz="3200" dirty="0" err="1">
                <a:solidFill>
                  <a:srgbClr val="00206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Kalaallisut</a:t>
            </a:r>
            <a:r>
              <a:rPr lang="da-DK" sz="3200" dirty="0">
                <a:solidFill>
                  <a:srgbClr val="00206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, </a:t>
            </a:r>
            <a:r>
              <a:rPr lang="da-DK" sz="3200" dirty="0" err="1">
                <a:solidFill>
                  <a:srgbClr val="00206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danskisut</a:t>
            </a:r>
            <a:r>
              <a:rPr lang="da-DK" sz="3200" dirty="0">
                <a:solidFill>
                  <a:srgbClr val="00206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da-DK" sz="3200" dirty="0" err="1">
                <a:solidFill>
                  <a:srgbClr val="00206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tuluttullu</a:t>
            </a:r>
            <a:endParaRPr lang="da-DK" sz="3200" dirty="0">
              <a:solidFill>
                <a:srgbClr val="002060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r>
              <a:rPr lang="da-DK" sz="2000" dirty="0">
                <a:solidFill>
                  <a:srgbClr val="00206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Grønlandsk, dansk og engelsk</a:t>
            </a:r>
          </a:p>
          <a:p>
            <a:endParaRPr lang="da-DK" sz="2000" dirty="0">
              <a:solidFill>
                <a:srgbClr val="002060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r"/>
            <a:endParaRPr lang="da-DK" sz="2000" dirty="0">
              <a:solidFill>
                <a:srgbClr val="002060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r"/>
            <a:r>
              <a:rPr lang="da-DK" sz="2000" dirty="0" err="1">
                <a:solidFill>
                  <a:srgbClr val="00206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Nutserineq</a:t>
            </a:r>
            <a:r>
              <a:rPr lang="da-DK" sz="2000" dirty="0">
                <a:solidFill>
                  <a:srgbClr val="00206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da-DK" sz="2000" dirty="0" err="1">
                <a:solidFill>
                  <a:srgbClr val="00206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oqalutsilu</a:t>
            </a:r>
            <a:endParaRPr lang="da-DK" sz="2000" dirty="0">
              <a:solidFill>
                <a:srgbClr val="002060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r"/>
            <a:r>
              <a:rPr lang="da-DK" sz="2000" dirty="0">
                <a:solidFill>
                  <a:srgbClr val="00206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Oversættelse &amp; tolkning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3BE55C3F-5E9B-804A-8AA6-422B53B12C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7390" y="267228"/>
            <a:ext cx="1340623" cy="15261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7610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2AF9285-BDA4-FE4D-8F47-ED5E3BAA4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1941617"/>
            <a:ext cx="11470819" cy="422761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da-DK" b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Oqaaseqatigiinni</a:t>
            </a:r>
            <a:r>
              <a:rPr lang="da-DK" b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 </a:t>
            </a:r>
            <a:r>
              <a:rPr lang="da-DK" b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oqaatsit</a:t>
            </a:r>
            <a:r>
              <a:rPr lang="da-DK" b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 </a:t>
            </a:r>
            <a:r>
              <a:rPr lang="da-DK" b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tulleriiaarneri</a:t>
            </a:r>
            <a:r>
              <a:rPr lang="da-DK" b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 </a:t>
            </a:r>
            <a:r>
              <a:rPr lang="da-DK" sz="2000" b="1" i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Ordstillingsrækkefølge</a:t>
            </a:r>
            <a:endParaRPr lang="da-DK" b="1" dirty="0">
              <a:solidFill>
                <a:srgbClr val="002060"/>
              </a:solidFill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971550" lvl="1" indent="-514350">
              <a:buFont typeface="+mj-lt"/>
              <a:buAutoNum type="alphaLcParenR"/>
            </a:pPr>
            <a:r>
              <a:rPr lang="da-DK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kalaallisut</a:t>
            </a:r>
            <a:r>
              <a:rPr lang="da-DK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 </a:t>
            </a:r>
            <a:r>
              <a:rPr lang="da-DK" sz="1800" i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grønlandsk</a:t>
            </a:r>
            <a:endParaRPr lang="da-DK" sz="1800" dirty="0">
              <a:solidFill>
                <a:srgbClr val="002060"/>
              </a:solidFill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971550" lvl="1" indent="-514350">
              <a:buFont typeface="+mj-lt"/>
              <a:buAutoNum type="alphaLcParenR"/>
            </a:pPr>
            <a:r>
              <a:rPr lang="da-DK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danskisut</a:t>
            </a:r>
            <a:r>
              <a:rPr lang="da-DK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 </a:t>
            </a:r>
            <a:r>
              <a:rPr lang="da-DK" sz="1800" i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dansk</a:t>
            </a:r>
            <a:endParaRPr lang="da-DK" dirty="0">
              <a:solidFill>
                <a:srgbClr val="002060"/>
              </a:solidFill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971550" lvl="1" indent="-514350">
              <a:buFont typeface="+mj-lt"/>
              <a:buAutoNum type="alphaLcParenR"/>
            </a:pPr>
            <a:r>
              <a:rPr lang="da-DK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tuluttullu</a:t>
            </a:r>
            <a:r>
              <a:rPr lang="da-DK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 </a:t>
            </a:r>
            <a:r>
              <a:rPr lang="da-DK" sz="1800" i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engelsk</a:t>
            </a:r>
            <a:endParaRPr lang="da-DK" dirty="0">
              <a:solidFill>
                <a:srgbClr val="002060"/>
              </a:solidFill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514350" indent="-514350">
              <a:buFont typeface="+mj-lt"/>
              <a:buAutoNum type="arabicParenR"/>
            </a:pPr>
            <a:endParaRPr lang="da-DK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da-DK" b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Oqaaseqatigiinni</a:t>
            </a:r>
            <a:r>
              <a:rPr lang="da-DK" b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 </a:t>
            </a:r>
            <a:r>
              <a:rPr lang="da-DK" b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taggisit</a:t>
            </a:r>
            <a:r>
              <a:rPr lang="da-DK" b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 </a:t>
            </a:r>
            <a:r>
              <a:rPr lang="da-DK" b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qanoq</a:t>
            </a:r>
            <a:r>
              <a:rPr lang="da-DK" b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 </a:t>
            </a:r>
            <a:r>
              <a:rPr lang="da-DK" b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atortarpavut</a:t>
            </a:r>
            <a:r>
              <a:rPr lang="da-DK" b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? </a:t>
            </a:r>
            <a:r>
              <a:rPr lang="da-DK" sz="2000" b="1" i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Nomeners</a:t>
            </a:r>
            <a:r>
              <a:rPr lang="da-DK" sz="2000" b="1" i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 bestemthed</a:t>
            </a:r>
            <a:endParaRPr lang="da-DK" b="1" dirty="0">
              <a:solidFill>
                <a:srgbClr val="002060"/>
              </a:solidFill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971550" lvl="1" indent="-514350">
              <a:buFont typeface="+mj-lt"/>
              <a:buAutoNum type="alphaLcParenR"/>
            </a:pPr>
            <a:r>
              <a:rPr lang="da-DK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kalaallisut</a:t>
            </a:r>
            <a:r>
              <a:rPr lang="da-DK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, </a:t>
            </a:r>
            <a:r>
              <a:rPr lang="da-DK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danskisut</a:t>
            </a:r>
            <a:r>
              <a:rPr lang="da-DK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 </a:t>
            </a:r>
            <a:r>
              <a:rPr lang="da-DK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tuluttullu</a:t>
            </a:r>
            <a:r>
              <a:rPr lang="da-DK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 </a:t>
            </a:r>
            <a:r>
              <a:rPr lang="da-DK" sz="1800" i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grønlandsk, dansk &amp; engelsk</a:t>
            </a:r>
            <a:endParaRPr lang="da-DK" dirty="0">
              <a:solidFill>
                <a:srgbClr val="002060"/>
              </a:solidFill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971550" lvl="1" indent="-514350">
              <a:buFont typeface="+mj-lt"/>
              <a:buAutoNum type="alphaLcParenR"/>
            </a:pPr>
            <a:r>
              <a:rPr lang="da-DK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aalajangersinasut</a:t>
            </a:r>
            <a:r>
              <a:rPr lang="da-DK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 vs </a:t>
            </a:r>
            <a:r>
              <a:rPr lang="da-DK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aalajangersimanngitsut</a:t>
            </a:r>
            <a:r>
              <a:rPr lang="da-DK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 </a:t>
            </a:r>
            <a:r>
              <a:rPr lang="da-DK" sz="1800" i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bestemt vs. ubestemt</a:t>
            </a:r>
            <a:endParaRPr lang="da-DK" dirty="0">
              <a:solidFill>
                <a:srgbClr val="002060"/>
              </a:solidFill>
              <a:latin typeface="Microsoft Tai Le" panose="020B0502040204020203" pitchFamily="34" charset="0"/>
              <a:cs typeface="Microsoft Tai Le" panose="020B0502040204020203" pitchFamily="34" charset="0"/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E847F321-78E3-4849-95A4-6C0060E477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11" y="190038"/>
            <a:ext cx="1340623" cy="152611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23402933-EF0C-0C4D-BBFE-0D0979551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Kontrastiv grammatik 2021 B. Meilvang</a:t>
            </a:r>
          </a:p>
        </p:txBody>
      </p:sp>
    </p:spTree>
    <p:extLst>
      <p:ext uri="{BB962C8B-B14F-4D97-AF65-F5344CB8AC3E}">
        <p14:creationId xmlns:p14="http://schemas.microsoft.com/office/powerpoint/2010/main" val="2422285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905D1F-C7EE-D14F-8249-DE74E56E1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156" y="365126"/>
            <a:ext cx="10952644" cy="731520"/>
          </a:xfrm>
        </p:spPr>
        <p:txBody>
          <a:bodyPr>
            <a:normAutofit fontScale="90000"/>
          </a:bodyPr>
          <a:lstStyle/>
          <a:p>
            <a:r>
              <a:rPr lang="da-DK" dirty="0" err="1">
                <a:solidFill>
                  <a:srgbClr val="00206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Kalaallisut</a:t>
            </a:r>
            <a:r>
              <a:rPr lang="da-DK" dirty="0">
                <a:solidFill>
                  <a:srgbClr val="00206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da-DK" dirty="0" err="1">
                <a:solidFill>
                  <a:srgbClr val="00206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oqaaseqatigiilerineq</a:t>
            </a:r>
            <a:r>
              <a:rPr lang="da-DK" dirty="0">
                <a:solidFill>
                  <a:srgbClr val="00206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– syntaks SOV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207780E-B8CB-524D-9C8C-A2AD324CF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1232965"/>
            <a:ext cx="11415252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sz="2000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									       </a:t>
            </a:r>
            <a:r>
              <a:rPr lang="da-DK" sz="2400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nerivaa</a:t>
            </a:r>
            <a:endParaRPr lang="da-DK" sz="2400" dirty="0">
              <a:solidFill>
                <a:srgbClr val="002060"/>
              </a:solidFill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>
              <a:buNone/>
            </a:pPr>
            <a:r>
              <a:rPr lang="da-DK" sz="2400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				</a:t>
            </a:r>
            <a:r>
              <a:rPr lang="da-DK" sz="2400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meeqqa</a:t>
            </a:r>
            <a:r>
              <a:rPr lang="da-DK" sz="2400" b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p</a:t>
            </a:r>
            <a:r>
              <a:rPr lang="da-DK" sz="2400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			      </a:t>
            </a:r>
            <a:r>
              <a:rPr lang="da-DK" sz="2400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nerivaa</a:t>
            </a:r>
            <a:endParaRPr lang="da-DK" sz="2400" dirty="0">
              <a:solidFill>
                <a:srgbClr val="002060"/>
              </a:solidFill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>
              <a:buNone/>
            </a:pPr>
            <a:r>
              <a:rPr lang="da-DK" sz="2400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				</a:t>
            </a:r>
            <a:r>
              <a:rPr lang="da-DK" sz="2400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meeqqa</a:t>
            </a:r>
            <a:r>
              <a:rPr lang="da-DK" sz="2400" b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p</a:t>
            </a:r>
            <a:r>
              <a:rPr lang="da-DK" sz="2400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	</a:t>
            </a:r>
            <a:r>
              <a:rPr lang="da-DK" sz="2400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iipili</a:t>
            </a:r>
            <a:r>
              <a:rPr lang="da-DK" sz="2400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	      </a:t>
            </a:r>
            <a:r>
              <a:rPr lang="da-DK" sz="2400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nerivaa</a:t>
            </a:r>
            <a:endParaRPr lang="da-DK" sz="2400" dirty="0">
              <a:solidFill>
                <a:srgbClr val="002060"/>
              </a:solidFill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>
              <a:buNone/>
            </a:pPr>
            <a:r>
              <a:rPr lang="da-DK" sz="2400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	     </a:t>
            </a:r>
            <a:r>
              <a:rPr lang="da-DK" sz="2400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atuarfimmi</a:t>
            </a:r>
            <a:r>
              <a:rPr lang="da-DK" sz="2400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</a:t>
            </a:r>
            <a:r>
              <a:rPr lang="da-DK" sz="2400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meeqqa</a:t>
            </a:r>
            <a:r>
              <a:rPr lang="da-DK" sz="2400" b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p</a:t>
            </a:r>
            <a:r>
              <a:rPr lang="da-DK" sz="2400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	</a:t>
            </a:r>
            <a:r>
              <a:rPr lang="da-DK" sz="2400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iipili</a:t>
            </a:r>
            <a:r>
              <a:rPr lang="da-DK" sz="2400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	      </a:t>
            </a:r>
            <a:r>
              <a:rPr lang="da-DK" sz="2400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nerivaa</a:t>
            </a:r>
            <a:endParaRPr lang="da-DK" sz="2400" dirty="0">
              <a:solidFill>
                <a:srgbClr val="002060"/>
              </a:solidFill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>
              <a:buNone/>
            </a:pPr>
            <a:r>
              <a:rPr lang="da-DK" sz="2400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Ullaaq</a:t>
            </a:r>
            <a:r>
              <a:rPr lang="da-DK" sz="2400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	     </a:t>
            </a:r>
            <a:r>
              <a:rPr lang="da-DK" sz="2400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atuarfimmi</a:t>
            </a:r>
            <a:r>
              <a:rPr lang="da-DK" sz="2400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</a:t>
            </a:r>
            <a:r>
              <a:rPr lang="da-DK" sz="2400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meeqqa</a:t>
            </a:r>
            <a:r>
              <a:rPr lang="da-DK" sz="2400" b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p</a:t>
            </a:r>
            <a:r>
              <a:rPr lang="da-DK" sz="2400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	</a:t>
            </a:r>
            <a:r>
              <a:rPr lang="da-DK" sz="2400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iipili</a:t>
            </a:r>
            <a:r>
              <a:rPr lang="da-DK" sz="2400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	      </a:t>
            </a:r>
            <a:r>
              <a:rPr lang="da-DK" sz="2400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nerivaa</a:t>
            </a:r>
            <a:endParaRPr lang="da-DK" sz="2400" dirty="0">
              <a:solidFill>
                <a:srgbClr val="002060"/>
              </a:solidFill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>
              <a:buNone/>
            </a:pPr>
            <a:endParaRPr lang="da-DK" sz="2400" dirty="0">
              <a:solidFill>
                <a:srgbClr val="002060"/>
              </a:solidFill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>
              <a:buNone/>
            </a:pPr>
            <a:r>
              <a:rPr lang="da-DK" sz="2400" i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I morges	     på skolen		barnet			æblet		      spiste    * </a:t>
            </a:r>
          </a:p>
          <a:p>
            <a:pPr marL="0" indent="0">
              <a:buNone/>
            </a:pPr>
            <a:r>
              <a:rPr lang="da-DK" sz="2400" i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This morning	     at </a:t>
            </a:r>
            <a:r>
              <a:rPr lang="da-DK" sz="2400" i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school</a:t>
            </a:r>
            <a:r>
              <a:rPr lang="da-DK" sz="2400" i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	the </a:t>
            </a:r>
            <a:r>
              <a:rPr lang="da-DK" sz="2400" i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child</a:t>
            </a:r>
            <a:r>
              <a:rPr lang="da-DK" sz="2400" i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	the </a:t>
            </a:r>
            <a:r>
              <a:rPr lang="da-DK" sz="2400" i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apple</a:t>
            </a:r>
            <a:r>
              <a:rPr lang="da-DK" sz="2400" i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      </a:t>
            </a:r>
            <a:r>
              <a:rPr lang="da-DK" sz="2400" i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ate</a:t>
            </a:r>
            <a:r>
              <a:rPr lang="da-DK" sz="2400" i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/had *</a:t>
            </a:r>
            <a:r>
              <a:rPr lang="da-DK" sz="2400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</a:t>
            </a:r>
            <a:r>
              <a:rPr lang="da-DK" sz="2400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      </a:t>
            </a:r>
            <a:endParaRPr lang="da-DK" sz="2000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FDFDC95-855A-784B-A550-D2D3A5935F69}"/>
              </a:ext>
            </a:extLst>
          </p:cNvPr>
          <p:cNvSpPr/>
          <p:nvPr/>
        </p:nvSpPr>
        <p:spPr>
          <a:xfrm>
            <a:off x="401156" y="1317231"/>
            <a:ext cx="1731461" cy="75504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400" dirty="0" err="1">
                <a:latin typeface="Microsoft Tai Le" panose="020B0502040204020203" pitchFamily="34" charset="0"/>
                <a:cs typeface="Microsoft Tai Le" panose="020B0502040204020203" pitchFamily="34" charset="0"/>
              </a:rPr>
              <a:t>Piffissaq</a:t>
            </a:r>
            <a:endParaRPr lang="da-DK" sz="2400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algn="ctr"/>
            <a:r>
              <a:rPr lang="da-DK" sz="2400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Tid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A58A0452-A697-7642-81AC-8512B386E0EB}"/>
              </a:ext>
            </a:extLst>
          </p:cNvPr>
          <p:cNvSpPr/>
          <p:nvPr/>
        </p:nvSpPr>
        <p:spPr>
          <a:xfrm>
            <a:off x="2586452" y="1317231"/>
            <a:ext cx="1731461" cy="755047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400" dirty="0" err="1">
                <a:latin typeface="Microsoft Tai Le" panose="020B0502040204020203" pitchFamily="34" charset="0"/>
                <a:cs typeface="Microsoft Tai Le" panose="020B0502040204020203" pitchFamily="34" charset="0"/>
              </a:rPr>
              <a:t>Sumiiffik</a:t>
            </a:r>
            <a:endParaRPr lang="da-DK" sz="2400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algn="ctr"/>
            <a:r>
              <a:rPr lang="da-DK" sz="2400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Sted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25D0C059-F9AA-E04A-926E-31DE58FEDD68}"/>
              </a:ext>
            </a:extLst>
          </p:cNvPr>
          <p:cNvSpPr/>
          <p:nvPr/>
        </p:nvSpPr>
        <p:spPr>
          <a:xfrm>
            <a:off x="4825563" y="1317231"/>
            <a:ext cx="1731461" cy="73222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400" dirty="0" err="1">
                <a:latin typeface="Microsoft Tai Le" panose="020B0502040204020203" pitchFamily="34" charset="0"/>
                <a:cs typeface="Microsoft Tai Le" panose="020B0502040204020203" pitchFamily="34" charset="0"/>
              </a:rPr>
              <a:t>Susoq</a:t>
            </a:r>
            <a:endParaRPr lang="da-DK" sz="2400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algn="ctr"/>
            <a:r>
              <a:rPr lang="da-DK" sz="2400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Subjekt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A0E4D66-D7D9-9749-A870-C4816BC06F97}"/>
              </a:ext>
            </a:extLst>
          </p:cNvPr>
          <p:cNvSpPr/>
          <p:nvPr/>
        </p:nvSpPr>
        <p:spPr>
          <a:xfrm>
            <a:off x="7282697" y="1328196"/>
            <a:ext cx="1731461" cy="75504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400" dirty="0" err="1">
                <a:latin typeface="Microsoft Tai Le" panose="020B0502040204020203" pitchFamily="34" charset="0"/>
                <a:cs typeface="Microsoft Tai Le" panose="020B0502040204020203" pitchFamily="34" charset="0"/>
              </a:rPr>
              <a:t>Susaq</a:t>
            </a:r>
            <a:endParaRPr lang="da-DK" sz="2400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algn="ctr"/>
            <a:r>
              <a:rPr lang="da-DK" sz="2400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Objekt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9CDA4CDC-F9B5-BA4B-9522-AA441CC5FEDF}"/>
              </a:ext>
            </a:extLst>
          </p:cNvPr>
          <p:cNvSpPr/>
          <p:nvPr/>
        </p:nvSpPr>
        <p:spPr>
          <a:xfrm>
            <a:off x="9699226" y="1328196"/>
            <a:ext cx="1731461" cy="73152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400" dirty="0" err="1">
                <a:solidFill>
                  <a:srgbClr val="FFC00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Oqaluut</a:t>
            </a:r>
            <a:endParaRPr lang="da-DK" sz="2400" dirty="0">
              <a:solidFill>
                <a:srgbClr val="FFC000"/>
              </a:solidFill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algn="ctr"/>
            <a:r>
              <a:rPr lang="da-DK" sz="2400" dirty="0">
                <a:solidFill>
                  <a:srgbClr val="FFC00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Verbum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1DA90355-E37F-924F-8B39-8CFC36339A3C}"/>
              </a:ext>
            </a:extLst>
          </p:cNvPr>
          <p:cNvSpPr txBox="1"/>
          <p:nvPr/>
        </p:nvSpPr>
        <p:spPr>
          <a:xfrm>
            <a:off x="9058153" y="5941683"/>
            <a:ext cx="25390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i="1" dirty="0"/>
              <a:t>*</a:t>
            </a:r>
            <a:r>
              <a:rPr lang="da-DK" sz="1200" i="1" dirty="0" err="1"/>
              <a:t>Oqaatsit</a:t>
            </a:r>
            <a:r>
              <a:rPr lang="da-DK" sz="1200" i="1" dirty="0"/>
              <a:t> </a:t>
            </a:r>
            <a:r>
              <a:rPr lang="da-DK" sz="1200" i="1" dirty="0" err="1"/>
              <a:t>tulleriiarneri</a:t>
            </a:r>
            <a:r>
              <a:rPr lang="da-DK" sz="1200" i="1" dirty="0"/>
              <a:t> </a:t>
            </a:r>
            <a:r>
              <a:rPr lang="da-DK" sz="1200" i="1" dirty="0" err="1"/>
              <a:t>eqqunngillat</a:t>
            </a:r>
            <a:endParaRPr lang="da-DK" sz="1200" i="1" dirty="0"/>
          </a:p>
        </p:txBody>
      </p:sp>
      <p:sp>
        <p:nvSpPr>
          <p:cNvPr id="9" name="Pladsholder til sidefod 8">
            <a:extLst>
              <a:ext uri="{FF2B5EF4-FFF2-40B4-BE49-F238E27FC236}">
                <a16:creationId xmlns:a16="http://schemas.microsoft.com/office/drawing/2014/main" id="{620BCA8E-3606-A441-99D4-429A29F3D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Kontrastiv grammatik 2021 B. Meilvang</a:t>
            </a:r>
          </a:p>
        </p:txBody>
      </p:sp>
    </p:spTree>
    <p:extLst>
      <p:ext uri="{BB962C8B-B14F-4D97-AF65-F5344CB8AC3E}">
        <p14:creationId xmlns:p14="http://schemas.microsoft.com/office/powerpoint/2010/main" val="563964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1EB56F-FB78-6342-9D7D-4663E1B59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260" y="365126"/>
            <a:ext cx="11483439" cy="531462"/>
          </a:xfrm>
        </p:spPr>
        <p:txBody>
          <a:bodyPr>
            <a:normAutofit fontScale="90000"/>
          </a:bodyPr>
          <a:lstStyle/>
          <a:p>
            <a:r>
              <a:rPr lang="da-DK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Ligefrem ordstilling &amp; inversion    </a:t>
            </a:r>
            <a:r>
              <a:rPr lang="da-DK" sz="22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(</a:t>
            </a:r>
            <a:r>
              <a:rPr lang="da-DK" sz="2200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SOV</a:t>
            </a:r>
            <a:r>
              <a:rPr lang="da-DK" sz="22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&amp; SVO el. VSO) 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1F539FD-DE26-3245-9C44-64EC65644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260" y="1003465"/>
            <a:ext cx="11578441" cy="537952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sz="2000" b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Ataasinngormat</a:t>
            </a:r>
            <a:r>
              <a:rPr lang="da-DK" sz="2000" b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</a:t>
            </a:r>
            <a:r>
              <a:rPr lang="da-DK" sz="2000" b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atuarfimmi</a:t>
            </a:r>
            <a:r>
              <a:rPr lang="da-DK" sz="2000" b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       </a:t>
            </a:r>
            <a:r>
              <a:rPr lang="da-DK" sz="2000" b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meeqqap</a:t>
            </a:r>
            <a:r>
              <a:rPr lang="da-DK" sz="2000" b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	   </a:t>
            </a:r>
            <a:r>
              <a:rPr lang="da-DK" sz="2000" b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iipili</a:t>
            </a:r>
            <a:r>
              <a:rPr lang="da-DK" sz="2000" b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	         </a:t>
            </a:r>
            <a:r>
              <a:rPr lang="da-DK" sz="2000" b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nerivaa</a:t>
            </a:r>
            <a:endParaRPr lang="da-DK" sz="2000" b="1" dirty="0">
              <a:solidFill>
                <a:srgbClr val="002060"/>
              </a:solidFill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sz="800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>
              <a:buNone/>
            </a:pPr>
            <a:r>
              <a:rPr lang="da-DK" sz="2000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     </a:t>
            </a:r>
            <a:r>
              <a:rPr lang="da-DK" sz="2000" i="1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Barnet		 spiste			æblet		   på skolen	        i mandags</a:t>
            </a:r>
          </a:p>
          <a:p>
            <a:pPr marL="0" indent="0">
              <a:buNone/>
            </a:pPr>
            <a:endParaRPr lang="da-DK" sz="800" i="1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>
              <a:buNone/>
            </a:pPr>
            <a:r>
              <a:rPr lang="da-DK" sz="2000" i="1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    </a:t>
            </a:r>
            <a:r>
              <a:rPr lang="da-DK" sz="2000" i="1" dirty="0">
                <a:solidFill>
                  <a:schemeClr val="accent1">
                    <a:lumMod val="50000"/>
                  </a:schemeClr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The </a:t>
            </a:r>
            <a:r>
              <a:rPr lang="da-DK" sz="2000" i="1" dirty="0" err="1">
                <a:solidFill>
                  <a:schemeClr val="accent1">
                    <a:lumMod val="50000"/>
                  </a:schemeClr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child</a:t>
            </a:r>
            <a:r>
              <a:rPr lang="da-DK" sz="2000" i="1" dirty="0">
                <a:solidFill>
                  <a:schemeClr val="accent1">
                    <a:lumMod val="50000"/>
                  </a:schemeClr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	</a:t>
            </a:r>
            <a:r>
              <a:rPr lang="da-DK" sz="2000" i="1" dirty="0" err="1">
                <a:solidFill>
                  <a:schemeClr val="accent1">
                    <a:lumMod val="50000"/>
                  </a:schemeClr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ate</a:t>
            </a:r>
            <a:r>
              <a:rPr lang="da-DK" sz="2000" i="1" dirty="0">
                <a:solidFill>
                  <a:schemeClr val="accent1">
                    <a:lumMod val="50000"/>
                  </a:schemeClr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/had		         the </a:t>
            </a:r>
            <a:r>
              <a:rPr lang="da-DK" sz="2000" i="1" dirty="0" err="1">
                <a:solidFill>
                  <a:schemeClr val="accent1">
                    <a:lumMod val="50000"/>
                  </a:schemeClr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apple</a:t>
            </a:r>
            <a:r>
              <a:rPr lang="da-DK" sz="2000" i="1" dirty="0">
                <a:solidFill>
                  <a:schemeClr val="accent1">
                    <a:lumMod val="50000"/>
                  </a:schemeClr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	   at school	      on </a:t>
            </a:r>
            <a:r>
              <a:rPr lang="da-DK" sz="2000" i="1" dirty="0" err="1">
                <a:solidFill>
                  <a:schemeClr val="accent1">
                    <a:lumMod val="50000"/>
                  </a:schemeClr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Monday</a:t>
            </a:r>
            <a:endParaRPr lang="da-DK" i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da-DK" sz="800" dirty="0"/>
          </a:p>
          <a:p>
            <a:pPr marL="0" indent="0">
              <a:buNone/>
            </a:pPr>
            <a:r>
              <a:rPr lang="da-DK" sz="2000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  					         </a:t>
            </a:r>
          </a:p>
          <a:p>
            <a:pPr marL="0" indent="0">
              <a:buNone/>
            </a:pPr>
            <a:endParaRPr lang="da-DK" sz="800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>
              <a:buNone/>
            </a:pPr>
            <a:r>
              <a:rPr lang="da-DK" sz="2000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 </a:t>
            </a:r>
            <a:r>
              <a:rPr lang="da-DK" sz="2000" i="1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I mandags		spiste</a:t>
            </a:r>
            <a:r>
              <a:rPr lang="da-DK" sz="2000" i="1" dirty="0">
                <a:solidFill>
                  <a:srgbClr val="C0000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</a:t>
            </a:r>
            <a:r>
              <a:rPr lang="da-DK" sz="2000" i="1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	         barnet		    æblet	       på skolen</a:t>
            </a:r>
          </a:p>
          <a:p>
            <a:pPr marL="0" indent="0">
              <a:buNone/>
            </a:pPr>
            <a:endParaRPr lang="da-DK" sz="2000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>
              <a:buNone/>
            </a:pPr>
            <a:endParaRPr lang="da-DK" sz="2000" dirty="0">
              <a:solidFill>
                <a:schemeClr val="accent1">
                  <a:lumMod val="50000"/>
                </a:schemeClr>
              </a:solidFill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>
              <a:buNone/>
            </a:pPr>
            <a:r>
              <a:rPr lang="da-DK" sz="2000" i="1" dirty="0">
                <a:solidFill>
                  <a:schemeClr val="accent1">
                    <a:lumMod val="50000"/>
                  </a:schemeClr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On </a:t>
            </a:r>
            <a:r>
              <a:rPr lang="da-DK" sz="2000" i="1" dirty="0" err="1">
                <a:solidFill>
                  <a:schemeClr val="accent1">
                    <a:lumMod val="50000"/>
                  </a:schemeClr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Monday</a:t>
            </a:r>
            <a:r>
              <a:rPr lang="da-DK" sz="2000" i="1" dirty="0">
                <a:solidFill>
                  <a:schemeClr val="accent1">
                    <a:lumMod val="50000"/>
                  </a:schemeClr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	the </a:t>
            </a:r>
            <a:r>
              <a:rPr lang="da-DK" sz="2000" i="1" dirty="0" err="1">
                <a:solidFill>
                  <a:schemeClr val="accent1">
                    <a:lumMod val="50000"/>
                  </a:schemeClr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child</a:t>
            </a:r>
            <a:r>
              <a:rPr lang="da-DK" sz="2000" i="1" dirty="0">
                <a:solidFill>
                  <a:schemeClr val="accent1">
                    <a:lumMod val="50000"/>
                  </a:schemeClr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       </a:t>
            </a:r>
            <a:r>
              <a:rPr lang="da-DK" sz="2000" i="1" dirty="0" err="1">
                <a:solidFill>
                  <a:schemeClr val="accent1">
                    <a:lumMod val="50000"/>
                  </a:schemeClr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ate</a:t>
            </a:r>
            <a:r>
              <a:rPr lang="da-DK" sz="2000" i="1" dirty="0">
                <a:solidFill>
                  <a:schemeClr val="accent1">
                    <a:lumMod val="50000"/>
                  </a:schemeClr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/had		the </a:t>
            </a:r>
            <a:r>
              <a:rPr lang="da-DK" sz="2000" i="1" dirty="0" err="1">
                <a:solidFill>
                  <a:schemeClr val="accent1">
                    <a:lumMod val="50000"/>
                  </a:schemeClr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apple</a:t>
            </a:r>
            <a:r>
              <a:rPr lang="da-DK" sz="2000" i="1" dirty="0">
                <a:solidFill>
                  <a:schemeClr val="accent1">
                    <a:lumMod val="50000"/>
                  </a:schemeClr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         at school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76FD60BD-EF03-3B43-BEB9-AB5F8BD9449D}"/>
              </a:ext>
            </a:extLst>
          </p:cNvPr>
          <p:cNvSpPr/>
          <p:nvPr/>
        </p:nvSpPr>
        <p:spPr>
          <a:xfrm>
            <a:off x="356259" y="1005437"/>
            <a:ext cx="2019267" cy="467235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PIFF./tid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827CE54A-4D05-FB4A-8920-F67340CCAF2D}"/>
              </a:ext>
            </a:extLst>
          </p:cNvPr>
          <p:cNvSpPr/>
          <p:nvPr/>
        </p:nvSpPr>
        <p:spPr>
          <a:xfrm>
            <a:off x="2766090" y="1018497"/>
            <a:ext cx="1964485" cy="454175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SUMIIFF./sted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193B0655-5A97-9843-B42E-0CA9A3E05286}"/>
              </a:ext>
            </a:extLst>
          </p:cNvPr>
          <p:cNvSpPr/>
          <p:nvPr/>
        </p:nvSpPr>
        <p:spPr>
          <a:xfrm>
            <a:off x="5106377" y="1034915"/>
            <a:ext cx="1964485" cy="45417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SUSOQ/subjekt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8A2B4F0-F8E2-3F4A-84B9-E801677BC72C}"/>
              </a:ext>
            </a:extLst>
          </p:cNvPr>
          <p:cNvSpPr/>
          <p:nvPr/>
        </p:nvSpPr>
        <p:spPr>
          <a:xfrm>
            <a:off x="7446664" y="1037980"/>
            <a:ext cx="1964484" cy="46723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SUSAQ/objekt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D7E3BD26-4227-D64D-8D1C-E6EE61774C2E}"/>
              </a:ext>
            </a:extLst>
          </p:cNvPr>
          <p:cNvSpPr/>
          <p:nvPr/>
        </p:nvSpPr>
        <p:spPr>
          <a:xfrm>
            <a:off x="9793076" y="1037980"/>
            <a:ext cx="2027903" cy="46723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rgbClr val="FFC000"/>
                </a:solidFill>
              </a:rPr>
              <a:t>OQALUUT/verbum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852E138-3182-4449-8818-25E9F652197D}"/>
              </a:ext>
            </a:extLst>
          </p:cNvPr>
          <p:cNvSpPr/>
          <p:nvPr/>
        </p:nvSpPr>
        <p:spPr>
          <a:xfrm>
            <a:off x="356260" y="2175102"/>
            <a:ext cx="1964485" cy="46007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SUSOQ/subjekt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6D3795A2-08F1-4142-81B0-01D1B9A6E43F}"/>
              </a:ext>
            </a:extLst>
          </p:cNvPr>
          <p:cNvSpPr/>
          <p:nvPr/>
        </p:nvSpPr>
        <p:spPr>
          <a:xfrm>
            <a:off x="2766090" y="2178050"/>
            <a:ext cx="1964485" cy="45417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rgbClr val="FFC000"/>
                </a:solidFill>
              </a:rPr>
              <a:t>OQALUUT/verbum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8F080A43-6EC5-F54B-BDE9-DEFF4AF49BF9}"/>
              </a:ext>
            </a:extLst>
          </p:cNvPr>
          <p:cNvSpPr/>
          <p:nvPr/>
        </p:nvSpPr>
        <p:spPr>
          <a:xfrm>
            <a:off x="5122605" y="2175102"/>
            <a:ext cx="1955637" cy="45417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SUSAQ/objekt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0AD72786-B0EC-F24B-A9DD-E53B65FBFBD9}"/>
              </a:ext>
            </a:extLst>
          </p:cNvPr>
          <p:cNvSpPr/>
          <p:nvPr/>
        </p:nvSpPr>
        <p:spPr>
          <a:xfrm>
            <a:off x="7451087" y="2168570"/>
            <a:ext cx="1955637" cy="467237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SUMIIFF./sted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13A152F9-8319-C243-9C82-FDF5FCA999F0}"/>
              </a:ext>
            </a:extLst>
          </p:cNvPr>
          <p:cNvSpPr/>
          <p:nvPr/>
        </p:nvSpPr>
        <p:spPr>
          <a:xfrm>
            <a:off x="9793076" y="2175102"/>
            <a:ext cx="1945067" cy="46723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PIFF./tid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3C63B16F-DEE1-2642-A1A4-42376519280C}"/>
              </a:ext>
            </a:extLst>
          </p:cNvPr>
          <p:cNvSpPr/>
          <p:nvPr/>
        </p:nvSpPr>
        <p:spPr>
          <a:xfrm>
            <a:off x="356259" y="3939828"/>
            <a:ext cx="1964485" cy="46007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PIFF./tid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3FC0E508-5010-B945-AE88-6A2AEB2FDE7C}"/>
              </a:ext>
            </a:extLst>
          </p:cNvPr>
          <p:cNvSpPr/>
          <p:nvPr/>
        </p:nvSpPr>
        <p:spPr>
          <a:xfrm>
            <a:off x="9793076" y="3988573"/>
            <a:ext cx="1964485" cy="45417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SUMIIF./sted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BF0B526F-D1D6-DB4C-9E66-A3E1F9CCB77F}"/>
              </a:ext>
            </a:extLst>
          </p:cNvPr>
          <p:cNvSpPr/>
          <p:nvPr/>
        </p:nvSpPr>
        <p:spPr>
          <a:xfrm>
            <a:off x="5106376" y="3939828"/>
            <a:ext cx="1964485" cy="49106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SUSOQ/subjekt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F948FD1B-81B0-D74D-9B97-7FD77288DB08}"/>
              </a:ext>
            </a:extLst>
          </p:cNvPr>
          <p:cNvSpPr/>
          <p:nvPr/>
        </p:nvSpPr>
        <p:spPr>
          <a:xfrm>
            <a:off x="7461426" y="3963656"/>
            <a:ext cx="1964484" cy="46723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SUSAQ/objekt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246F8277-8CA5-1C45-8625-9F259270EB7B}"/>
              </a:ext>
            </a:extLst>
          </p:cNvPr>
          <p:cNvSpPr/>
          <p:nvPr/>
        </p:nvSpPr>
        <p:spPr>
          <a:xfrm>
            <a:off x="2766090" y="3928753"/>
            <a:ext cx="1964484" cy="49106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rgbClr val="FFC000"/>
                </a:solidFill>
              </a:rPr>
              <a:t>OQALUUT/verbum</a:t>
            </a: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BF023F00-6A34-234C-B8BF-E1BEDFB837F9}"/>
              </a:ext>
            </a:extLst>
          </p:cNvPr>
          <p:cNvSpPr/>
          <p:nvPr/>
        </p:nvSpPr>
        <p:spPr>
          <a:xfrm>
            <a:off x="356258" y="5244481"/>
            <a:ext cx="1964485" cy="46007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PIFF./tid</a:t>
            </a: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592E7424-4DDB-AE4E-9560-C009D83A5210}"/>
              </a:ext>
            </a:extLst>
          </p:cNvPr>
          <p:cNvSpPr/>
          <p:nvPr/>
        </p:nvSpPr>
        <p:spPr>
          <a:xfrm>
            <a:off x="2766090" y="5213489"/>
            <a:ext cx="1964485" cy="49106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SUSOQ/subjekt</a:t>
            </a: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0A56AA28-4E13-6D44-AB2F-1B02E7C896B9}"/>
              </a:ext>
            </a:extLst>
          </p:cNvPr>
          <p:cNvSpPr/>
          <p:nvPr/>
        </p:nvSpPr>
        <p:spPr>
          <a:xfrm>
            <a:off x="5106376" y="5213488"/>
            <a:ext cx="1964484" cy="49106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rgbClr val="FFC000"/>
                </a:solidFill>
              </a:rPr>
              <a:t>OQALUUT/verbum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10F22DF7-6DA1-534F-BBFA-9A801B8416BA}"/>
              </a:ext>
            </a:extLst>
          </p:cNvPr>
          <p:cNvSpPr/>
          <p:nvPr/>
        </p:nvSpPr>
        <p:spPr>
          <a:xfrm>
            <a:off x="7461426" y="5225401"/>
            <a:ext cx="1964484" cy="46723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SUSAQ/objekt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8AFE1BFA-EF26-7F42-9F75-C94DD5F15D5A}"/>
              </a:ext>
            </a:extLst>
          </p:cNvPr>
          <p:cNvSpPr/>
          <p:nvPr/>
        </p:nvSpPr>
        <p:spPr>
          <a:xfrm>
            <a:off x="9793076" y="5211165"/>
            <a:ext cx="1964485" cy="45417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SUMIIF./sted</a:t>
            </a:r>
          </a:p>
        </p:txBody>
      </p:sp>
      <p:sp>
        <p:nvSpPr>
          <p:cNvPr id="19" name="Pladsholder til sidefod 18">
            <a:extLst>
              <a:ext uri="{FF2B5EF4-FFF2-40B4-BE49-F238E27FC236}">
                <a16:creationId xmlns:a16="http://schemas.microsoft.com/office/drawing/2014/main" id="{3C736509-3971-3A4E-9B6F-13F4475C2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Kontrastiv grammatik 2021 B. Meilvang</a:t>
            </a:r>
          </a:p>
        </p:txBody>
      </p:sp>
      <p:pic>
        <p:nvPicPr>
          <p:cNvPr id="26" name="Grafik 25" descr="Sortér kontur">
            <a:extLst>
              <a:ext uri="{FF2B5EF4-FFF2-40B4-BE49-F238E27FC236}">
                <a16:creationId xmlns:a16="http://schemas.microsoft.com/office/drawing/2014/main" id="{D77706FA-3800-4F4E-975F-0356FEE064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4557887" y="4485523"/>
            <a:ext cx="651185" cy="651185"/>
          </a:xfrm>
          <a:prstGeom prst="rect">
            <a:avLst/>
          </a:prstGeom>
        </p:spPr>
      </p:pic>
      <p:pic>
        <p:nvPicPr>
          <p:cNvPr id="27" name="Grafik 26" descr="Overførsel kontur">
            <a:extLst>
              <a:ext uri="{FF2B5EF4-FFF2-40B4-BE49-F238E27FC236}">
                <a16:creationId xmlns:a16="http://schemas.microsoft.com/office/drawing/2014/main" id="{72ACA5E4-8046-0E46-9F9D-3C585D06E54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flipH="1">
            <a:off x="9793076" y="365125"/>
            <a:ext cx="265731" cy="265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33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1EB56F-FB78-6342-9D7D-4663E1B59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260" y="365126"/>
            <a:ext cx="11631880" cy="531461"/>
          </a:xfrm>
        </p:spPr>
        <p:txBody>
          <a:bodyPr>
            <a:normAutofit fontScale="90000"/>
          </a:bodyPr>
          <a:lstStyle/>
          <a:p>
            <a:r>
              <a:rPr lang="da-DK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Apersuiniut</a:t>
            </a:r>
            <a:r>
              <a:rPr lang="da-DK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da-DK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paarlaassinerlu</a:t>
            </a:r>
            <a:r>
              <a:rPr lang="da-DK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da-DK" sz="22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Spørgsmål &amp; inversion (</a:t>
            </a:r>
            <a:r>
              <a:rPr lang="da-DK" sz="2200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SOV</a:t>
            </a:r>
            <a:r>
              <a:rPr lang="da-DK" sz="22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&amp; SVO el. VSO)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1F539FD-DE26-3245-9C44-64EC65644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260" y="1003465"/>
            <a:ext cx="11578441" cy="537952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sz="2000" b="1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>
              <a:buNone/>
            </a:pPr>
            <a:r>
              <a:rPr lang="da-DK" sz="2000" b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Ataasinngormat</a:t>
            </a:r>
            <a:r>
              <a:rPr lang="da-DK" sz="2000" b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       </a:t>
            </a:r>
            <a:r>
              <a:rPr lang="da-DK" sz="2000" b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atuarfimmi</a:t>
            </a:r>
            <a:r>
              <a:rPr lang="da-DK" sz="2000" b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       </a:t>
            </a:r>
            <a:r>
              <a:rPr lang="da-DK" sz="2000" b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meeqqap</a:t>
            </a:r>
            <a:r>
              <a:rPr lang="da-DK" sz="2000" b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	   </a:t>
            </a:r>
            <a:r>
              <a:rPr lang="da-DK" sz="2000" b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iipili</a:t>
            </a:r>
            <a:r>
              <a:rPr lang="da-DK" sz="2000" b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	         </a:t>
            </a:r>
            <a:r>
              <a:rPr lang="da-DK" sz="2000" b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nerivaa</a:t>
            </a:r>
            <a:r>
              <a:rPr lang="da-DK" sz="2000" b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?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sz="800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>
              <a:buNone/>
            </a:pPr>
            <a:r>
              <a:rPr lang="da-DK" sz="2000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     </a:t>
            </a:r>
            <a:r>
              <a:rPr lang="da-DK" sz="2000" i="1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Spiste		 barnet		        æblet		 på skolen	        i mandags?</a:t>
            </a:r>
          </a:p>
          <a:p>
            <a:pPr marL="0" indent="0">
              <a:buNone/>
            </a:pPr>
            <a:endParaRPr lang="da-DK" sz="800" i="1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>
              <a:buNone/>
            </a:pPr>
            <a:r>
              <a:rPr lang="da-DK" sz="2000" i="1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    </a:t>
            </a:r>
            <a:endParaRPr lang="da-DK" sz="800" dirty="0"/>
          </a:p>
          <a:p>
            <a:pPr marL="0" indent="0">
              <a:buNone/>
            </a:pPr>
            <a:r>
              <a:rPr lang="da-DK" sz="2000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   </a:t>
            </a:r>
            <a:endParaRPr lang="da-DK" sz="1200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>
              <a:buNone/>
            </a:pPr>
            <a:r>
              <a:rPr lang="da-DK" sz="2000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    </a:t>
            </a:r>
            <a:endParaRPr lang="da-DK" sz="2000" dirty="0">
              <a:solidFill>
                <a:schemeClr val="accent1">
                  <a:lumMod val="50000"/>
                </a:schemeClr>
              </a:solidFill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>
              <a:buNone/>
            </a:pPr>
            <a:r>
              <a:rPr lang="da-DK" sz="2000" i="1" dirty="0">
                <a:solidFill>
                  <a:schemeClr val="accent1">
                    <a:lumMod val="50000"/>
                  </a:schemeClr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  Did		  the </a:t>
            </a:r>
            <a:r>
              <a:rPr lang="da-DK" sz="2000" i="1" dirty="0" err="1">
                <a:solidFill>
                  <a:schemeClr val="accent1">
                    <a:lumMod val="50000"/>
                  </a:schemeClr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child</a:t>
            </a:r>
            <a:r>
              <a:rPr lang="da-DK" sz="2000" i="1" dirty="0">
                <a:solidFill>
                  <a:schemeClr val="accent1">
                    <a:lumMod val="50000"/>
                  </a:schemeClr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   </a:t>
            </a:r>
            <a:r>
              <a:rPr lang="da-DK" sz="2000" i="1" dirty="0" err="1">
                <a:solidFill>
                  <a:schemeClr val="accent1">
                    <a:lumMod val="50000"/>
                  </a:schemeClr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eat</a:t>
            </a:r>
            <a:r>
              <a:rPr lang="da-DK" sz="2000" i="1" dirty="0">
                <a:solidFill>
                  <a:schemeClr val="accent1">
                    <a:lumMod val="50000"/>
                  </a:schemeClr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/have	   the </a:t>
            </a:r>
            <a:r>
              <a:rPr lang="da-DK" sz="2000" i="1" dirty="0" err="1">
                <a:solidFill>
                  <a:schemeClr val="accent1">
                    <a:lumMod val="50000"/>
                  </a:schemeClr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apple</a:t>
            </a:r>
            <a:r>
              <a:rPr lang="da-DK" sz="2000" i="1" dirty="0">
                <a:solidFill>
                  <a:schemeClr val="accent1">
                    <a:lumMod val="50000"/>
                  </a:schemeClr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      at school 	        on </a:t>
            </a:r>
            <a:r>
              <a:rPr lang="da-DK" sz="2000" i="1" dirty="0" err="1">
                <a:solidFill>
                  <a:schemeClr val="accent1">
                    <a:lumMod val="50000"/>
                  </a:schemeClr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Monday</a:t>
            </a:r>
            <a:r>
              <a:rPr lang="da-DK" sz="2000" i="1" dirty="0">
                <a:solidFill>
                  <a:schemeClr val="accent1">
                    <a:lumMod val="50000"/>
                  </a:schemeClr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?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76FD60BD-EF03-3B43-BEB9-AB5F8BD9449D}"/>
              </a:ext>
            </a:extLst>
          </p:cNvPr>
          <p:cNvSpPr/>
          <p:nvPr/>
        </p:nvSpPr>
        <p:spPr>
          <a:xfrm>
            <a:off x="371021" y="1335708"/>
            <a:ext cx="2019267" cy="467235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PIFF./tid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827CE54A-4D05-FB4A-8920-F67340CCAF2D}"/>
              </a:ext>
            </a:extLst>
          </p:cNvPr>
          <p:cNvSpPr/>
          <p:nvPr/>
        </p:nvSpPr>
        <p:spPr>
          <a:xfrm>
            <a:off x="2697277" y="1362044"/>
            <a:ext cx="1964485" cy="454175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SUMIIFF./sted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193B0655-5A97-9843-B42E-0CA9A3E05286}"/>
              </a:ext>
            </a:extLst>
          </p:cNvPr>
          <p:cNvSpPr/>
          <p:nvPr/>
        </p:nvSpPr>
        <p:spPr>
          <a:xfrm>
            <a:off x="5043690" y="1380892"/>
            <a:ext cx="1964485" cy="45417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SUSOQ/subjekt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8A2B4F0-F8E2-3F4A-84B9-E801677BC72C}"/>
              </a:ext>
            </a:extLst>
          </p:cNvPr>
          <p:cNvSpPr/>
          <p:nvPr/>
        </p:nvSpPr>
        <p:spPr>
          <a:xfrm>
            <a:off x="7384708" y="1391353"/>
            <a:ext cx="1964484" cy="46723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SUSAQ/objekt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D7E3BD26-4227-D64D-8D1C-E6EE61774C2E}"/>
              </a:ext>
            </a:extLst>
          </p:cNvPr>
          <p:cNvSpPr/>
          <p:nvPr/>
        </p:nvSpPr>
        <p:spPr>
          <a:xfrm>
            <a:off x="9662307" y="1391352"/>
            <a:ext cx="2027903" cy="46723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rgbClr val="FFC000"/>
                </a:solidFill>
              </a:rPr>
              <a:t>OQALUUT/verbum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852E138-3182-4449-8818-25E9F652197D}"/>
              </a:ext>
            </a:extLst>
          </p:cNvPr>
          <p:cNvSpPr/>
          <p:nvPr/>
        </p:nvSpPr>
        <p:spPr>
          <a:xfrm>
            <a:off x="356260" y="2968927"/>
            <a:ext cx="1964485" cy="46007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rgbClr val="FFC000"/>
                </a:solidFill>
              </a:rPr>
              <a:t>OQALUUT/verbum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6D3795A2-08F1-4142-81B0-01D1B9A6E43F}"/>
              </a:ext>
            </a:extLst>
          </p:cNvPr>
          <p:cNvSpPr/>
          <p:nvPr/>
        </p:nvSpPr>
        <p:spPr>
          <a:xfrm>
            <a:off x="2688901" y="2968927"/>
            <a:ext cx="1964485" cy="45417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SUSOQ/subjekt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8F080A43-6EC5-F54B-BDE9-DEFF4AF49BF9}"/>
              </a:ext>
            </a:extLst>
          </p:cNvPr>
          <p:cNvSpPr/>
          <p:nvPr/>
        </p:nvSpPr>
        <p:spPr>
          <a:xfrm>
            <a:off x="5021542" y="2961549"/>
            <a:ext cx="1955637" cy="45417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SUSAQ/objekt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0AD72786-B0EC-F24B-A9DD-E53B65FBFBD9}"/>
              </a:ext>
            </a:extLst>
          </p:cNvPr>
          <p:cNvSpPr/>
          <p:nvPr/>
        </p:nvSpPr>
        <p:spPr>
          <a:xfrm>
            <a:off x="7393555" y="2955017"/>
            <a:ext cx="1955637" cy="467237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SUMIIFF./sted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13A152F9-8319-C243-9C82-FDF5FCA999F0}"/>
              </a:ext>
            </a:extLst>
          </p:cNvPr>
          <p:cNvSpPr/>
          <p:nvPr/>
        </p:nvSpPr>
        <p:spPr>
          <a:xfrm>
            <a:off x="9765568" y="2959644"/>
            <a:ext cx="1945067" cy="46723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PIFF./tid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3C63B16F-DEE1-2642-A1A4-42376519280C}"/>
              </a:ext>
            </a:extLst>
          </p:cNvPr>
          <p:cNvSpPr/>
          <p:nvPr/>
        </p:nvSpPr>
        <p:spPr>
          <a:xfrm>
            <a:off x="7736975" y="4670249"/>
            <a:ext cx="1964485" cy="46007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PIFF./Tid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3FC0E508-5010-B945-AE88-6A2AEB2FDE7C}"/>
              </a:ext>
            </a:extLst>
          </p:cNvPr>
          <p:cNvSpPr/>
          <p:nvPr/>
        </p:nvSpPr>
        <p:spPr>
          <a:xfrm>
            <a:off x="9823655" y="4657512"/>
            <a:ext cx="1964485" cy="45417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SUMIIF./sted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BF0B526F-D1D6-DB4C-9E66-A3E1F9CCB77F}"/>
              </a:ext>
            </a:extLst>
          </p:cNvPr>
          <p:cNvSpPr/>
          <p:nvPr/>
        </p:nvSpPr>
        <p:spPr>
          <a:xfrm>
            <a:off x="1960368" y="4657512"/>
            <a:ext cx="1964485" cy="49106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SUSOQ/subjekt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F948FD1B-81B0-D74D-9B97-7FD77288DB08}"/>
              </a:ext>
            </a:extLst>
          </p:cNvPr>
          <p:cNvSpPr/>
          <p:nvPr/>
        </p:nvSpPr>
        <p:spPr>
          <a:xfrm>
            <a:off x="5694162" y="4657512"/>
            <a:ext cx="1964484" cy="46723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SUSAQ/objekt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246F8277-8CA5-1C45-8625-9F259270EB7B}"/>
              </a:ext>
            </a:extLst>
          </p:cNvPr>
          <p:cNvSpPr/>
          <p:nvPr/>
        </p:nvSpPr>
        <p:spPr>
          <a:xfrm>
            <a:off x="376566" y="4660461"/>
            <a:ext cx="1514198" cy="49106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rgbClr val="FFC000"/>
                </a:solidFill>
              </a:rPr>
              <a:t>OQALUUT/v</a:t>
            </a:r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563CAA6D-EF04-B640-801F-BF539849B348}"/>
              </a:ext>
            </a:extLst>
          </p:cNvPr>
          <p:cNvSpPr/>
          <p:nvPr/>
        </p:nvSpPr>
        <p:spPr>
          <a:xfrm>
            <a:off x="4023814" y="4660831"/>
            <a:ext cx="1548152" cy="48442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rgbClr val="FFC000"/>
                </a:solidFill>
              </a:rPr>
              <a:t>OQALUUT/v</a:t>
            </a:r>
          </a:p>
        </p:txBody>
      </p:sp>
      <p:sp>
        <p:nvSpPr>
          <p:cNvPr id="19" name="Pladsholder til sidefod 18">
            <a:extLst>
              <a:ext uri="{FF2B5EF4-FFF2-40B4-BE49-F238E27FC236}">
                <a16:creationId xmlns:a16="http://schemas.microsoft.com/office/drawing/2014/main" id="{083F1986-B8B8-D94A-A4DD-1DEEC823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Kontrastiv grammatik 2021 B. Meilvang</a:t>
            </a:r>
          </a:p>
        </p:txBody>
      </p:sp>
      <p:pic>
        <p:nvPicPr>
          <p:cNvPr id="21" name="Grafik 20" descr="Sortér kontur">
            <a:extLst>
              <a:ext uri="{FF2B5EF4-FFF2-40B4-BE49-F238E27FC236}">
                <a16:creationId xmlns:a16="http://schemas.microsoft.com/office/drawing/2014/main" id="{E29D79AE-1676-0246-88F8-D2E4776167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171852" y="3479165"/>
            <a:ext cx="605032" cy="605032"/>
          </a:xfrm>
          <a:prstGeom prst="rect">
            <a:avLst/>
          </a:prstGeom>
        </p:spPr>
      </p:pic>
      <p:pic>
        <p:nvPicPr>
          <p:cNvPr id="22" name="Grafik 21" descr="Overførsel kontur">
            <a:extLst>
              <a:ext uri="{FF2B5EF4-FFF2-40B4-BE49-F238E27FC236}">
                <a16:creationId xmlns:a16="http://schemas.microsoft.com/office/drawing/2014/main" id="{0CA0FC1E-97F1-4542-9E98-796F3E48FC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204203" y="333489"/>
            <a:ext cx="292366" cy="292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078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905D1F-C7EE-D14F-8249-DE74E56E1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156" y="365126"/>
            <a:ext cx="10952644" cy="731520"/>
          </a:xfrm>
        </p:spPr>
        <p:txBody>
          <a:bodyPr>
            <a:normAutofit fontScale="90000"/>
          </a:bodyPr>
          <a:lstStyle/>
          <a:p>
            <a:r>
              <a:rPr lang="da-DK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Sooq</a:t>
            </a:r>
            <a:r>
              <a:rPr lang="da-DK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da-DK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oqaatsit</a:t>
            </a:r>
            <a:r>
              <a:rPr lang="da-DK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da-DK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tulleriiaarneri</a:t>
            </a:r>
            <a:r>
              <a:rPr lang="da-DK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da-DK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pingaaruteqarpat</a:t>
            </a:r>
            <a:r>
              <a:rPr lang="da-DK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207780E-B8CB-524D-9C8C-A2AD324CF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1232965"/>
            <a:ext cx="11415252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sz="2400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>
              <a:buNone/>
            </a:pPr>
            <a:endParaRPr lang="da-DK" sz="2400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>
              <a:buNone/>
            </a:pPr>
            <a:r>
              <a:rPr lang="da-DK" sz="2400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					</a:t>
            </a:r>
            <a:r>
              <a:rPr lang="da-DK" sz="2400" dirty="0" err="1">
                <a:latin typeface="Microsoft Tai Le" panose="020B0502040204020203" pitchFamily="34" charset="0"/>
                <a:cs typeface="Microsoft Tai Le" panose="020B0502040204020203" pitchFamily="34" charset="0"/>
              </a:rPr>
              <a:t>meeqqa</a:t>
            </a:r>
            <a:r>
              <a:rPr lang="da-DK" sz="2400" b="1" dirty="0" err="1">
                <a:solidFill>
                  <a:srgbClr val="C0000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p</a:t>
            </a:r>
            <a:r>
              <a:rPr lang="da-DK" sz="2400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		</a:t>
            </a:r>
            <a:r>
              <a:rPr lang="da-DK" sz="2400" dirty="0" err="1">
                <a:latin typeface="Microsoft Tai Le" panose="020B0502040204020203" pitchFamily="34" charset="0"/>
                <a:cs typeface="Microsoft Tai Le" panose="020B0502040204020203" pitchFamily="34" charset="0"/>
              </a:rPr>
              <a:t>iipili</a:t>
            </a:r>
            <a:r>
              <a:rPr lang="da-DK" sz="2400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		      </a:t>
            </a:r>
            <a:r>
              <a:rPr lang="da-DK" sz="2400" dirty="0" err="1">
                <a:latin typeface="Microsoft Tai Le" panose="020B0502040204020203" pitchFamily="34" charset="0"/>
                <a:cs typeface="Microsoft Tai Le" panose="020B0502040204020203" pitchFamily="34" charset="0"/>
              </a:rPr>
              <a:t>nerivaa</a:t>
            </a:r>
            <a:endParaRPr lang="da-DK" sz="2400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>
              <a:buNone/>
            </a:pPr>
            <a:r>
              <a:rPr lang="da-DK" sz="2400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					</a:t>
            </a:r>
            <a:r>
              <a:rPr lang="da-DK" sz="2400" dirty="0" err="1">
                <a:latin typeface="Microsoft Tai Le" panose="020B0502040204020203" pitchFamily="34" charset="0"/>
                <a:cs typeface="Microsoft Tai Le" panose="020B0502040204020203" pitchFamily="34" charset="0"/>
              </a:rPr>
              <a:t>meeqqa</a:t>
            </a:r>
            <a:r>
              <a:rPr lang="da-DK" sz="2400" b="1" dirty="0" err="1">
                <a:solidFill>
                  <a:srgbClr val="C0000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t</a:t>
            </a:r>
            <a:r>
              <a:rPr lang="da-DK" sz="2400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		</a:t>
            </a:r>
            <a:r>
              <a:rPr lang="da-DK" sz="2400" dirty="0" err="1">
                <a:latin typeface="Microsoft Tai Le" panose="020B0502040204020203" pitchFamily="34" charset="0"/>
                <a:cs typeface="Microsoft Tai Le" panose="020B0502040204020203" pitchFamily="34" charset="0"/>
              </a:rPr>
              <a:t>iipili</a:t>
            </a:r>
            <a:r>
              <a:rPr lang="da-DK" sz="2400" b="1" dirty="0" err="1">
                <a:solidFill>
                  <a:srgbClr val="0070C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t</a:t>
            </a:r>
            <a:r>
              <a:rPr lang="da-DK" sz="2400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		      </a:t>
            </a:r>
            <a:r>
              <a:rPr lang="da-DK" sz="2400" dirty="0" err="1">
                <a:latin typeface="Microsoft Tai Le" panose="020B0502040204020203" pitchFamily="34" charset="0"/>
                <a:cs typeface="Microsoft Tai Le" panose="020B0502040204020203" pitchFamily="34" charset="0"/>
              </a:rPr>
              <a:t>nerivaat</a:t>
            </a:r>
            <a:endParaRPr lang="da-DK" sz="2400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>
              <a:buNone/>
            </a:pPr>
            <a:r>
              <a:rPr lang="da-DK" sz="2400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					</a:t>
            </a:r>
            <a:r>
              <a:rPr lang="da-DK" sz="2400" dirty="0" err="1">
                <a:latin typeface="Microsoft Tai Le" panose="020B0502040204020203" pitchFamily="34" charset="0"/>
                <a:cs typeface="Microsoft Tai Le" panose="020B0502040204020203" pitchFamily="34" charset="0"/>
              </a:rPr>
              <a:t>iipili</a:t>
            </a:r>
            <a:r>
              <a:rPr lang="da-DK" sz="2400" b="1" dirty="0" err="1">
                <a:solidFill>
                  <a:srgbClr val="C0000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t</a:t>
            </a:r>
            <a:r>
              <a:rPr lang="da-DK" sz="2400" b="1" dirty="0">
                <a:solidFill>
                  <a:srgbClr val="C0000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*</a:t>
            </a:r>
            <a:r>
              <a:rPr lang="da-DK" sz="2400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			</a:t>
            </a:r>
            <a:r>
              <a:rPr lang="da-DK" sz="2400" dirty="0" err="1">
                <a:latin typeface="Microsoft Tai Le" panose="020B0502040204020203" pitchFamily="34" charset="0"/>
                <a:cs typeface="Microsoft Tai Le" panose="020B0502040204020203" pitchFamily="34" charset="0"/>
              </a:rPr>
              <a:t>meeqqa</a:t>
            </a:r>
            <a:r>
              <a:rPr lang="da-DK" sz="2400" b="1" dirty="0" err="1">
                <a:solidFill>
                  <a:srgbClr val="0070C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t</a:t>
            </a:r>
            <a:r>
              <a:rPr lang="da-DK" sz="2400" b="1" dirty="0">
                <a:solidFill>
                  <a:srgbClr val="0070C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*</a:t>
            </a:r>
            <a:r>
              <a:rPr lang="da-DK" sz="2400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	      </a:t>
            </a:r>
            <a:r>
              <a:rPr lang="da-DK" sz="2400" dirty="0" err="1">
                <a:latin typeface="Microsoft Tai Le" panose="020B0502040204020203" pitchFamily="34" charset="0"/>
                <a:cs typeface="Microsoft Tai Le" panose="020B0502040204020203" pitchFamily="34" charset="0"/>
              </a:rPr>
              <a:t>nerivaat</a:t>
            </a:r>
            <a:endParaRPr lang="da-DK" sz="2400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>
              <a:buNone/>
            </a:pPr>
            <a:endParaRPr lang="da-DK" sz="2400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>
              <a:buNone/>
            </a:pPr>
            <a:r>
              <a:rPr lang="da-DK" sz="2400" i="1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					barnet			æblet		      spiser   </a:t>
            </a:r>
          </a:p>
          <a:p>
            <a:pPr marL="0" indent="0">
              <a:buNone/>
            </a:pPr>
            <a:r>
              <a:rPr lang="da-DK" sz="2400" i="1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					børnene		æblet		      spiser</a:t>
            </a:r>
          </a:p>
          <a:p>
            <a:pPr marL="0" indent="0">
              <a:buNone/>
            </a:pPr>
            <a:r>
              <a:rPr lang="da-DK" sz="2400" i="1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					æblerne*		børnene*	      spiser</a:t>
            </a:r>
            <a:endParaRPr lang="da-DK" sz="2000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FDFDC95-855A-784B-A550-D2D3A5935F69}"/>
              </a:ext>
            </a:extLst>
          </p:cNvPr>
          <p:cNvSpPr/>
          <p:nvPr/>
        </p:nvSpPr>
        <p:spPr>
          <a:xfrm>
            <a:off x="401156" y="1317231"/>
            <a:ext cx="1731461" cy="75504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400" dirty="0" err="1">
                <a:latin typeface="Microsoft Tai Le" panose="020B0502040204020203" pitchFamily="34" charset="0"/>
                <a:cs typeface="Microsoft Tai Le" panose="020B0502040204020203" pitchFamily="34" charset="0"/>
              </a:rPr>
              <a:t>Piffissaq</a:t>
            </a:r>
            <a:endParaRPr lang="da-DK" sz="2400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algn="ctr"/>
            <a:r>
              <a:rPr lang="da-DK" sz="2400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Tid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A58A0452-A697-7642-81AC-8512B386E0EB}"/>
              </a:ext>
            </a:extLst>
          </p:cNvPr>
          <p:cNvSpPr/>
          <p:nvPr/>
        </p:nvSpPr>
        <p:spPr>
          <a:xfrm>
            <a:off x="2586452" y="1317231"/>
            <a:ext cx="1731461" cy="755047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400" dirty="0" err="1">
                <a:latin typeface="Microsoft Tai Le" panose="020B0502040204020203" pitchFamily="34" charset="0"/>
                <a:cs typeface="Microsoft Tai Le" panose="020B0502040204020203" pitchFamily="34" charset="0"/>
              </a:rPr>
              <a:t>Sumiiffik</a:t>
            </a:r>
            <a:endParaRPr lang="da-DK" sz="2400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algn="ctr"/>
            <a:r>
              <a:rPr lang="da-DK" sz="2400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Sted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25D0C059-F9AA-E04A-926E-31DE58FEDD68}"/>
              </a:ext>
            </a:extLst>
          </p:cNvPr>
          <p:cNvSpPr/>
          <p:nvPr/>
        </p:nvSpPr>
        <p:spPr>
          <a:xfrm>
            <a:off x="4825563" y="1317231"/>
            <a:ext cx="1731461" cy="73222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400" dirty="0" err="1">
                <a:latin typeface="Microsoft Tai Le" panose="020B0502040204020203" pitchFamily="34" charset="0"/>
                <a:cs typeface="Microsoft Tai Le" panose="020B0502040204020203" pitchFamily="34" charset="0"/>
              </a:rPr>
              <a:t>Susoq</a:t>
            </a:r>
            <a:endParaRPr lang="da-DK" sz="2400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algn="ctr"/>
            <a:r>
              <a:rPr lang="da-DK" sz="2400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Subjekt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A0E4D66-D7D9-9749-A870-C4816BC06F97}"/>
              </a:ext>
            </a:extLst>
          </p:cNvPr>
          <p:cNvSpPr/>
          <p:nvPr/>
        </p:nvSpPr>
        <p:spPr>
          <a:xfrm>
            <a:off x="7282697" y="1328196"/>
            <a:ext cx="1731461" cy="75504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400" dirty="0" err="1">
                <a:latin typeface="Microsoft Tai Le" panose="020B0502040204020203" pitchFamily="34" charset="0"/>
                <a:cs typeface="Microsoft Tai Le" panose="020B0502040204020203" pitchFamily="34" charset="0"/>
              </a:rPr>
              <a:t>Susaq</a:t>
            </a:r>
            <a:endParaRPr lang="da-DK" sz="2400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algn="ctr"/>
            <a:r>
              <a:rPr lang="da-DK" sz="2400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Objekt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9CDA4CDC-F9B5-BA4B-9522-AA441CC5FEDF}"/>
              </a:ext>
            </a:extLst>
          </p:cNvPr>
          <p:cNvSpPr/>
          <p:nvPr/>
        </p:nvSpPr>
        <p:spPr>
          <a:xfrm>
            <a:off x="9699226" y="1328196"/>
            <a:ext cx="1731461" cy="73152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400" dirty="0" err="1">
                <a:solidFill>
                  <a:srgbClr val="FFC00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Oqaluut</a:t>
            </a:r>
            <a:endParaRPr lang="da-DK" sz="2400" dirty="0">
              <a:solidFill>
                <a:srgbClr val="FFC000"/>
              </a:solidFill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algn="ctr"/>
            <a:r>
              <a:rPr lang="da-DK" sz="2400" dirty="0">
                <a:solidFill>
                  <a:srgbClr val="FFC00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Verbum</a:t>
            </a:r>
          </a:p>
        </p:txBody>
      </p:sp>
      <p:sp>
        <p:nvSpPr>
          <p:cNvPr id="9" name="Pladsholder til sidefod 8">
            <a:extLst>
              <a:ext uri="{FF2B5EF4-FFF2-40B4-BE49-F238E27FC236}">
                <a16:creationId xmlns:a16="http://schemas.microsoft.com/office/drawing/2014/main" id="{620BCA8E-3606-A441-99D4-429A29F3D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Kontrastiv grammatik 2021 B. Meilvang</a:t>
            </a:r>
          </a:p>
        </p:txBody>
      </p:sp>
    </p:spTree>
    <p:extLst>
      <p:ext uri="{BB962C8B-B14F-4D97-AF65-F5344CB8AC3E}">
        <p14:creationId xmlns:p14="http://schemas.microsoft.com/office/powerpoint/2010/main" val="1971988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2AF9285-BDA4-FE4D-8F47-ED5E3BAA4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611" y="1496291"/>
            <a:ext cx="11402779" cy="46729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 algn="ctr">
              <a:buNone/>
            </a:pPr>
            <a:r>
              <a:rPr lang="da-DK" sz="3600" b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Oqaaseqatigiinni</a:t>
            </a:r>
            <a:r>
              <a:rPr lang="da-DK" sz="3600" b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 </a:t>
            </a:r>
            <a:r>
              <a:rPr lang="da-DK" sz="3600" b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taggisit</a:t>
            </a:r>
            <a:r>
              <a:rPr lang="da-DK" sz="3600" b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 </a:t>
            </a:r>
            <a:r>
              <a:rPr lang="da-DK" sz="3600" b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qanoq</a:t>
            </a:r>
            <a:r>
              <a:rPr lang="da-DK" sz="3600" b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 </a:t>
            </a:r>
            <a:r>
              <a:rPr lang="da-DK" sz="3600" b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atortarpavut</a:t>
            </a:r>
            <a:r>
              <a:rPr lang="da-DK" sz="3600" b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? </a:t>
            </a:r>
          </a:p>
          <a:p>
            <a:pPr marL="0" indent="0" algn="ctr">
              <a:buNone/>
            </a:pPr>
            <a:r>
              <a:rPr lang="da-DK" sz="2000" b="1" i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Nomeners</a:t>
            </a:r>
            <a:r>
              <a:rPr lang="da-DK" sz="2000" b="1" i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 bestemthed</a:t>
            </a:r>
          </a:p>
          <a:p>
            <a:pPr marL="0" indent="0" algn="ctr">
              <a:buNone/>
            </a:pPr>
            <a:endParaRPr lang="da-DK" b="1" dirty="0">
              <a:solidFill>
                <a:srgbClr val="002060"/>
              </a:solidFill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971550" lvl="1" indent="-514350">
              <a:buFont typeface="+mj-lt"/>
              <a:buAutoNum type="alphaLcParenR"/>
            </a:pPr>
            <a:r>
              <a:rPr lang="da-DK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kalaallisut</a:t>
            </a:r>
            <a:r>
              <a:rPr lang="da-DK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, </a:t>
            </a:r>
            <a:r>
              <a:rPr lang="da-DK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danskisut</a:t>
            </a:r>
            <a:r>
              <a:rPr lang="da-DK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 </a:t>
            </a:r>
            <a:r>
              <a:rPr lang="da-DK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tuluttullu</a:t>
            </a:r>
            <a:r>
              <a:rPr lang="da-DK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 </a:t>
            </a:r>
            <a:r>
              <a:rPr lang="da-DK" i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grønlandsk, dansk &amp; engelsk</a:t>
            </a:r>
          </a:p>
          <a:p>
            <a:pPr marL="457200" lvl="1" indent="0">
              <a:buNone/>
            </a:pPr>
            <a:endParaRPr lang="da-DK" dirty="0">
              <a:solidFill>
                <a:srgbClr val="002060"/>
              </a:solidFill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971550" lvl="1" indent="-514350">
              <a:buFont typeface="+mj-lt"/>
              <a:buAutoNum type="alphaLcParenR"/>
            </a:pPr>
            <a:r>
              <a:rPr lang="da-DK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aalajangersinasut</a:t>
            </a:r>
            <a:r>
              <a:rPr lang="da-DK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 vs </a:t>
            </a:r>
            <a:r>
              <a:rPr lang="da-DK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aalajangersimanngitsut</a:t>
            </a:r>
            <a:r>
              <a:rPr lang="da-DK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 </a:t>
            </a:r>
            <a:r>
              <a:rPr lang="da-DK" i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bestemt vs. ubestemt</a:t>
            </a:r>
            <a:endParaRPr lang="da-DK" dirty="0">
              <a:solidFill>
                <a:srgbClr val="002060"/>
              </a:solidFill>
              <a:latin typeface="Microsoft Tai Le" panose="020B0502040204020203" pitchFamily="34" charset="0"/>
              <a:cs typeface="Microsoft Tai Le" panose="020B0502040204020203" pitchFamily="34" charset="0"/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E847F321-78E3-4849-95A4-6C0060E477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11" y="190038"/>
            <a:ext cx="1340623" cy="152611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23402933-EF0C-0C4D-BBFE-0D0979551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Kontrastiv grammatik 2021 B. Meilvang</a:t>
            </a:r>
          </a:p>
        </p:txBody>
      </p:sp>
    </p:spTree>
    <p:extLst>
      <p:ext uri="{BB962C8B-B14F-4D97-AF65-F5344CB8AC3E}">
        <p14:creationId xmlns:p14="http://schemas.microsoft.com/office/powerpoint/2010/main" val="3945018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2AF9285-BDA4-FE4D-8F47-ED5E3BAA4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577" y="866899"/>
            <a:ext cx="9969335" cy="53100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>
              <a:buNone/>
            </a:pPr>
            <a:endParaRPr lang="da-DK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>
              <a:buNone/>
            </a:pPr>
            <a:endParaRPr lang="da-DK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>
              <a:buNone/>
            </a:pPr>
            <a:endParaRPr lang="da-DK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>
              <a:buNone/>
            </a:pPr>
            <a:endParaRPr lang="da-DK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>
              <a:buNone/>
            </a:pPr>
            <a:endParaRPr lang="da-DK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E847F321-78E3-4849-95A4-6C0060E477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493" y="405544"/>
            <a:ext cx="1582632" cy="180161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C4A4E35A-EBA5-6A4C-B356-8B272B609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Kontrastiv grammatik 2021 B. Meilvang</a:t>
            </a:r>
          </a:p>
        </p:txBody>
      </p:sp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28BDD798-BF19-4246-817C-DC45189D29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055236"/>
              </p:ext>
            </p:extLst>
          </p:nvPr>
        </p:nvGraphicFramePr>
        <p:xfrm>
          <a:off x="516577" y="347110"/>
          <a:ext cx="10479975" cy="58814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995">
                  <a:extLst>
                    <a:ext uri="{9D8B030D-6E8A-4147-A177-3AD203B41FA5}">
                      <a16:colId xmlns:a16="http://schemas.microsoft.com/office/drawing/2014/main" val="1616526886"/>
                    </a:ext>
                  </a:extLst>
                </a:gridCol>
                <a:gridCol w="2095995">
                  <a:extLst>
                    <a:ext uri="{9D8B030D-6E8A-4147-A177-3AD203B41FA5}">
                      <a16:colId xmlns:a16="http://schemas.microsoft.com/office/drawing/2014/main" val="2392086180"/>
                    </a:ext>
                  </a:extLst>
                </a:gridCol>
                <a:gridCol w="2095995">
                  <a:extLst>
                    <a:ext uri="{9D8B030D-6E8A-4147-A177-3AD203B41FA5}">
                      <a16:colId xmlns:a16="http://schemas.microsoft.com/office/drawing/2014/main" val="1821545789"/>
                    </a:ext>
                  </a:extLst>
                </a:gridCol>
                <a:gridCol w="2095995">
                  <a:extLst>
                    <a:ext uri="{9D8B030D-6E8A-4147-A177-3AD203B41FA5}">
                      <a16:colId xmlns:a16="http://schemas.microsoft.com/office/drawing/2014/main" val="3306564659"/>
                    </a:ext>
                  </a:extLst>
                </a:gridCol>
                <a:gridCol w="2095995">
                  <a:extLst>
                    <a:ext uri="{9D8B030D-6E8A-4147-A177-3AD203B41FA5}">
                      <a16:colId xmlns:a16="http://schemas.microsoft.com/office/drawing/2014/main" val="450227355"/>
                    </a:ext>
                  </a:extLst>
                </a:gridCol>
              </a:tblGrid>
              <a:tr h="1194589">
                <a:tc rowSpan="2">
                  <a:txBody>
                    <a:bodyPr/>
                    <a:lstStyle/>
                    <a:p>
                      <a:pPr algn="ctr"/>
                      <a:endParaRPr lang="da-DK" dirty="0">
                        <a:latin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a-DK" sz="2800" b="1" dirty="0" err="1">
                          <a:solidFill>
                            <a:srgbClr val="002060"/>
                          </a:solidFill>
                          <a:latin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Ataasersiutit</a:t>
                      </a:r>
                      <a:endParaRPr lang="da-DK" sz="2800" b="1" dirty="0">
                        <a:solidFill>
                          <a:srgbClr val="002060"/>
                        </a:solidFill>
                        <a:latin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  <a:p>
                      <a:pPr algn="ctr"/>
                      <a:r>
                        <a:rPr lang="da-DK" sz="2800" b="1" dirty="0">
                          <a:solidFill>
                            <a:srgbClr val="002060"/>
                          </a:solidFill>
                          <a:latin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Ental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da-DK" dirty="0">
                        <a:latin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a-DK" sz="2800" b="1" dirty="0" err="1">
                          <a:solidFill>
                            <a:srgbClr val="002060"/>
                          </a:solidFill>
                          <a:latin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Qasseersiutit</a:t>
                      </a:r>
                      <a:endParaRPr lang="da-DK" sz="2800" b="1" dirty="0">
                        <a:solidFill>
                          <a:srgbClr val="002060"/>
                        </a:solidFill>
                        <a:latin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  <a:p>
                      <a:pPr algn="ctr"/>
                      <a:r>
                        <a:rPr lang="da-DK" sz="2800" b="1" dirty="0">
                          <a:solidFill>
                            <a:srgbClr val="002060"/>
                          </a:solidFill>
                          <a:latin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Flertal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da-DK" dirty="0">
                        <a:latin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749500"/>
                  </a:ext>
                </a:extLst>
              </a:tr>
              <a:tr h="1171727">
                <a:tc vMerge="1">
                  <a:txBody>
                    <a:bodyPr/>
                    <a:lstStyle/>
                    <a:p>
                      <a:pPr algn="ctr"/>
                      <a:endParaRPr lang="da-DK" dirty="0">
                        <a:latin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2000" b="1" dirty="0">
                        <a:solidFill>
                          <a:srgbClr val="002060"/>
                        </a:solidFill>
                        <a:latin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  <a:p>
                      <a:pPr algn="ctr"/>
                      <a:r>
                        <a:rPr lang="da-DK" sz="2000" b="1" dirty="0">
                          <a:solidFill>
                            <a:srgbClr val="002060"/>
                          </a:solidFill>
                          <a:latin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- </a:t>
                      </a:r>
                      <a:r>
                        <a:rPr lang="da-DK" sz="2000" b="1" dirty="0" err="1">
                          <a:solidFill>
                            <a:srgbClr val="002060"/>
                          </a:solidFill>
                          <a:latin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Aalajangers</a:t>
                      </a:r>
                      <a:r>
                        <a:rPr lang="da-DK" sz="2000" b="1" dirty="0">
                          <a:solidFill>
                            <a:srgbClr val="002060"/>
                          </a:solidFill>
                          <a:latin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da-DK" sz="2000" b="1" dirty="0">
                          <a:solidFill>
                            <a:srgbClr val="002060"/>
                          </a:solidFill>
                          <a:latin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Ubestemt art.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da-DK" sz="2000" b="1" dirty="0">
                        <a:solidFill>
                          <a:srgbClr val="002060"/>
                        </a:solidFill>
                        <a:latin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da-DK" sz="2000" b="1" dirty="0">
                          <a:solidFill>
                            <a:srgbClr val="002060"/>
                          </a:solidFill>
                          <a:latin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+ </a:t>
                      </a:r>
                      <a:r>
                        <a:rPr lang="da-DK" sz="2000" b="1" dirty="0" err="1">
                          <a:solidFill>
                            <a:srgbClr val="002060"/>
                          </a:solidFill>
                          <a:latin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Aalajangers</a:t>
                      </a:r>
                      <a:r>
                        <a:rPr lang="da-DK" sz="2000" b="1" dirty="0">
                          <a:solidFill>
                            <a:srgbClr val="002060"/>
                          </a:solidFill>
                          <a:latin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.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da-DK" sz="2000" b="1" dirty="0">
                          <a:solidFill>
                            <a:srgbClr val="002060"/>
                          </a:solidFill>
                          <a:latin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Bestemt art.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2000" b="1" dirty="0">
                        <a:solidFill>
                          <a:srgbClr val="002060"/>
                        </a:solidFill>
                        <a:latin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  <a:p>
                      <a:pPr algn="ctr"/>
                      <a:r>
                        <a:rPr lang="da-DK" sz="2000" b="1" dirty="0">
                          <a:solidFill>
                            <a:srgbClr val="002060"/>
                          </a:solidFill>
                          <a:latin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- </a:t>
                      </a:r>
                      <a:r>
                        <a:rPr lang="da-DK" sz="2000" b="1" dirty="0" err="1">
                          <a:solidFill>
                            <a:srgbClr val="002060"/>
                          </a:solidFill>
                          <a:latin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Aalajangers</a:t>
                      </a:r>
                      <a:r>
                        <a:rPr lang="da-DK" sz="2000" b="1" dirty="0">
                          <a:solidFill>
                            <a:srgbClr val="002060"/>
                          </a:solidFill>
                          <a:latin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da-DK" sz="2000" b="1" dirty="0">
                          <a:solidFill>
                            <a:srgbClr val="002060"/>
                          </a:solidFill>
                          <a:latin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Ubestemt art.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2000" b="1" dirty="0">
                        <a:solidFill>
                          <a:srgbClr val="002060"/>
                        </a:solidFill>
                        <a:latin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  <a:p>
                      <a:pPr algn="ctr"/>
                      <a:r>
                        <a:rPr lang="da-DK" sz="2000" b="1" dirty="0">
                          <a:solidFill>
                            <a:srgbClr val="002060"/>
                          </a:solidFill>
                          <a:latin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+ </a:t>
                      </a:r>
                      <a:r>
                        <a:rPr lang="da-DK" sz="2000" b="1" dirty="0" err="1">
                          <a:solidFill>
                            <a:srgbClr val="002060"/>
                          </a:solidFill>
                          <a:latin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Aalajangers</a:t>
                      </a:r>
                      <a:r>
                        <a:rPr lang="da-DK" sz="2000" b="1" dirty="0">
                          <a:solidFill>
                            <a:srgbClr val="002060"/>
                          </a:solidFill>
                          <a:latin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da-DK" sz="2000" b="1" dirty="0">
                          <a:solidFill>
                            <a:srgbClr val="002060"/>
                          </a:solidFill>
                          <a:latin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Bestemt art.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820061"/>
                  </a:ext>
                </a:extLst>
              </a:tr>
              <a:tr h="1171727">
                <a:tc>
                  <a:txBody>
                    <a:bodyPr/>
                    <a:lstStyle/>
                    <a:p>
                      <a:pPr algn="ctr"/>
                      <a:endParaRPr lang="da-DK" sz="2400" b="1" dirty="0">
                        <a:solidFill>
                          <a:srgbClr val="002060"/>
                        </a:solidFill>
                        <a:latin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  <a:p>
                      <a:pPr algn="ctr"/>
                      <a:r>
                        <a:rPr lang="da-DK" sz="2400" b="1" dirty="0" err="1">
                          <a:solidFill>
                            <a:srgbClr val="002060"/>
                          </a:solidFill>
                          <a:latin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iipili</a:t>
                      </a:r>
                      <a:endParaRPr lang="da-DK" sz="2400" b="1" dirty="0">
                        <a:solidFill>
                          <a:srgbClr val="002060"/>
                        </a:solidFill>
                        <a:latin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2000" b="1" dirty="0">
                        <a:solidFill>
                          <a:srgbClr val="002060"/>
                        </a:solidFill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  <a:p>
                      <a:pPr algn="ctr"/>
                      <a:r>
                        <a:rPr lang="da-DK" sz="2000" b="1" dirty="0" err="1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iipili</a:t>
                      </a:r>
                      <a:endParaRPr lang="da-DK" sz="2000" b="1" dirty="0">
                        <a:solidFill>
                          <a:srgbClr val="002060"/>
                        </a:solidFill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2000" b="1" dirty="0">
                        <a:solidFill>
                          <a:srgbClr val="002060"/>
                        </a:solidFill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  <a:p>
                      <a:pPr algn="ctr"/>
                      <a:r>
                        <a:rPr lang="da-DK" sz="2000" b="1" dirty="0" err="1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iipili</a:t>
                      </a:r>
                      <a:endParaRPr lang="da-DK" sz="2000" b="1" dirty="0">
                        <a:solidFill>
                          <a:srgbClr val="002060"/>
                        </a:solidFill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2000" b="1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  <a:p>
                      <a:pPr algn="ctr"/>
                      <a:r>
                        <a:rPr lang="da-DK" sz="2000" b="1" dirty="0" err="1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iipili</a:t>
                      </a:r>
                      <a:r>
                        <a:rPr lang="da-DK" sz="2000" b="1" u="sng" dirty="0" err="1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t</a:t>
                      </a:r>
                      <a:endParaRPr lang="da-DK" sz="2000" b="1" u="sng" dirty="0">
                        <a:solidFill>
                          <a:srgbClr val="C00000"/>
                        </a:solidFill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2000" b="1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  <a:p>
                      <a:pPr algn="ctr"/>
                      <a:r>
                        <a:rPr lang="da-DK" sz="2000" b="1" dirty="0" err="1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iipili</a:t>
                      </a:r>
                      <a:r>
                        <a:rPr lang="da-DK" sz="2000" b="1" u="sng" dirty="0" err="1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t</a:t>
                      </a:r>
                      <a:endParaRPr lang="da-DK" sz="2000" b="1" u="sng" dirty="0">
                        <a:solidFill>
                          <a:srgbClr val="C00000"/>
                        </a:solidFill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887293"/>
                  </a:ext>
                </a:extLst>
              </a:tr>
              <a:tr h="1171727">
                <a:tc>
                  <a:txBody>
                    <a:bodyPr/>
                    <a:lstStyle/>
                    <a:p>
                      <a:pPr algn="ctr"/>
                      <a:endParaRPr lang="da-DK" sz="2400" b="1" dirty="0">
                        <a:solidFill>
                          <a:srgbClr val="002060"/>
                        </a:solidFill>
                        <a:latin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  <a:p>
                      <a:pPr algn="ctr"/>
                      <a:r>
                        <a:rPr lang="da-DK" sz="2400" b="1" dirty="0">
                          <a:solidFill>
                            <a:srgbClr val="002060"/>
                          </a:solidFill>
                          <a:latin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æble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2000" b="1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  <a:p>
                      <a:pPr algn="ctr"/>
                      <a:r>
                        <a:rPr lang="da-DK" sz="2000" b="1" u="sng" dirty="0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et</a:t>
                      </a:r>
                      <a:r>
                        <a:rPr lang="da-DK" sz="2000" b="1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 </a:t>
                      </a:r>
                      <a:r>
                        <a:rPr lang="da-DK" sz="2000" b="1" dirty="0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æbl</a:t>
                      </a:r>
                      <a:r>
                        <a:rPr lang="da-DK" sz="2000" b="1" u="none" dirty="0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2000" b="1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  <a:p>
                      <a:pPr algn="ctr"/>
                      <a:r>
                        <a:rPr lang="da-DK" sz="2000" b="1" dirty="0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æbl</a:t>
                      </a:r>
                      <a:r>
                        <a:rPr lang="da-DK" sz="2000" b="1" u="sng" dirty="0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2000" b="1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  <a:p>
                      <a:pPr algn="ctr"/>
                      <a:r>
                        <a:rPr lang="da-DK" sz="2000" b="1" dirty="0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æbl</a:t>
                      </a:r>
                      <a:r>
                        <a:rPr lang="da-DK" sz="2000" b="1" u="sng" dirty="0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2000" b="1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  <a:p>
                      <a:pPr algn="ctr"/>
                      <a:r>
                        <a:rPr lang="da-DK" sz="2000" b="1" dirty="0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æbl</a:t>
                      </a:r>
                      <a:r>
                        <a:rPr lang="da-DK" sz="2000" b="1" u="sng" dirty="0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erne</a:t>
                      </a:r>
                      <a:endParaRPr lang="da-DK" sz="2000" b="1" dirty="0">
                        <a:solidFill>
                          <a:srgbClr val="C00000"/>
                        </a:solidFill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7085189"/>
                  </a:ext>
                </a:extLst>
              </a:tr>
              <a:tr h="1171727">
                <a:tc>
                  <a:txBody>
                    <a:bodyPr/>
                    <a:lstStyle/>
                    <a:p>
                      <a:pPr algn="ctr"/>
                      <a:endParaRPr lang="da-DK" sz="2400" b="1" dirty="0">
                        <a:solidFill>
                          <a:srgbClr val="002060"/>
                        </a:solidFill>
                        <a:latin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  <a:p>
                      <a:pPr algn="ctr"/>
                      <a:r>
                        <a:rPr lang="da-DK" sz="2400" b="1" dirty="0" err="1">
                          <a:solidFill>
                            <a:srgbClr val="002060"/>
                          </a:solidFill>
                          <a:latin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apple</a:t>
                      </a:r>
                      <a:endParaRPr lang="da-DK" sz="2400" b="1" dirty="0">
                        <a:solidFill>
                          <a:srgbClr val="002060"/>
                        </a:solidFill>
                        <a:latin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2000" b="1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  <a:p>
                      <a:pPr algn="ctr"/>
                      <a:r>
                        <a:rPr lang="da-DK" sz="2000" b="1" u="sng" dirty="0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an</a:t>
                      </a:r>
                      <a:r>
                        <a:rPr lang="da-DK" sz="2000" b="1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 </a:t>
                      </a:r>
                      <a:r>
                        <a:rPr lang="da-DK" sz="2000" b="1" dirty="0" err="1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apple</a:t>
                      </a:r>
                      <a:endParaRPr lang="da-DK" sz="2000" b="1" dirty="0">
                        <a:solidFill>
                          <a:srgbClr val="002060"/>
                        </a:solidFill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2000" b="1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  <a:p>
                      <a:pPr algn="ctr"/>
                      <a:r>
                        <a:rPr lang="da-DK" sz="2000" b="1" u="sng" dirty="0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the</a:t>
                      </a:r>
                      <a:r>
                        <a:rPr lang="da-DK" sz="2000" b="1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 </a:t>
                      </a:r>
                      <a:r>
                        <a:rPr lang="da-DK" sz="2000" b="1" dirty="0" err="1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apple</a:t>
                      </a:r>
                      <a:endParaRPr lang="da-DK" sz="2000" b="1" dirty="0">
                        <a:solidFill>
                          <a:srgbClr val="002060"/>
                        </a:solidFill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2000" b="1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  <a:p>
                      <a:pPr algn="ctr"/>
                      <a:r>
                        <a:rPr lang="da-DK" sz="2000" b="1" dirty="0" err="1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apple</a:t>
                      </a:r>
                      <a:r>
                        <a:rPr lang="da-DK" sz="2000" b="1" u="sng" dirty="0" err="1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s</a:t>
                      </a:r>
                      <a:endParaRPr lang="da-DK" sz="2000" b="1" u="sng" dirty="0">
                        <a:solidFill>
                          <a:srgbClr val="C00000"/>
                        </a:solidFill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2000" b="1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  <a:p>
                      <a:pPr algn="ctr"/>
                      <a:r>
                        <a:rPr lang="da-DK" sz="2000" b="1" u="sng" dirty="0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the</a:t>
                      </a:r>
                      <a:r>
                        <a:rPr lang="da-DK" sz="2000" b="1" u="none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 </a:t>
                      </a:r>
                      <a:r>
                        <a:rPr lang="da-DK" sz="2000" b="1" u="none" dirty="0" err="1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apple</a:t>
                      </a:r>
                      <a:r>
                        <a:rPr lang="da-DK" sz="2000" b="1" u="sng" dirty="0" err="1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s</a:t>
                      </a:r>
                      <a:endParaRPr lang="da-DK" sz="2000" b="1" u="sng" dirty="0">
                        <a:solidFill>
                          <a:srgbClr val="C00000"/>
                        </a:solidFill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048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9508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2AF9285-BDA4-FE4D-8F47-ED5E3BAA4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325" y="350323"/>
            <a:ext cx="11234057" cy="58010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b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Oqaluut</a:t>
            </a:r>
            <a:r>
              <a:rPr lang="da-DK" b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 (v)</a:t>
            </a:r>
          </a:p>
          <a:p>
            <a:pPr marL="0" indent="0" algn="ctr">
              <a:buNone/>
            </a:pPr>
            <a:endParaRPr lang="da-DK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 algn="ctr">
              <a:buNone/>
            </a:pPr>
            <a:endParaRPr lang="da-DK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 algn="ctr">
              <a:buNone/>
            </a:pPr>
            <a:r>
              <a:rPr lang="da-DK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Susaatsoq</a:t>
            </a:r>
            <a:r>
              <a:rPr lang="da-DK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 (INT.)	</a:t>
            </a:r>
            <a:r>
              <a:rPr lang="da-DK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				</a:t>
            </a:r>
            <a:r>
              <a:rPr lang="da-DK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susalik</a:t>
            </a:r>
            <a:r>
              <a:rPr lang="da-DK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 (TR.)</a:t>
            </a:r>
          </a:p>
          <a:p>
            <a:pPr marL="0" indent="0" algn="ctr">
              <a:buNone/>
            </a:pPr>
            <a:endParaRPr lang="da-DK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>
              <a:buNone/>
            </a:pPr>
            <a:r>
              <a:rPr lang="da-DK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	       </a:t>
            </a:r>
            <a:r>
              <a:rPr lang="da-DK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nerivoq</a:t>
            </a:r>
            <a:r>
              <a:rPr lang="da-DK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				</a:t>
            </a:r>
            <a:r>
              <a:rPr lang="da-DK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               </a:t>
            </a:r>
            <a:r>
              <a:rPr lang="da-DK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nerivaa</a:t>
            </a:r>
            <a:endParaRPr lang="da-DK" b="1" dirty="0">
              <a:solidFill>
                <a:srgbClr val="002060"/>
              </a:solidFill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>
              <a:buNone/>
            </a:pPr>
            <a:r>
              <a:rPr lang="da-DK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		</a:t>
            </a:r>
            <a:r>
              <a:rPr lang="da-DK" sz="2000" i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spise</a:t>
            </a:r>
            <a:r>
              <a:rPr lang="da-DK" sz="2000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					             </a:t>
            </a:r>
            <a:r>
              <a:rPr lang="da-DK" sz="2000" i="1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spise </a:t>
            </a:r>
          </a:p>
          <a:p>
            <a:pPr marL="0" indent="0">
              <a:buNone/>
            </a:pPr>
            <a:r>
              <a:rPr lang="da-DK" sz="2000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	 </a:t>
            </a:r>
            <a:r>
              <a:rPr lang="da-DK" sz="2000" i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eat</a:t>
            </a:r>
            <a:r>
              <a:rPr lang="da-DK" sz="2000" dirty="0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						              </a:t>
            </a:r>
            <a:r>
              <a:rPr lang="da-DK" sz="2000" i="1" dirty="0" err="1">
                <a:solidFill>
                  <a:srgbClr val="00206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eat</a:t>
            </a:r>
            <a:endParaRPr lang="da-DK" sz="2000" i="1" dirty="0">
              <a:solidFill>
                <a:srgbClr val="002060"/>
              </a:solidFill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>
              <a:buNone/>
            </a:pPr>
            <a:endParaRPr lang="da-DK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  <a:p>
            <a:pPr marL="0" indent="0">
              <a:buNone/>
            </a:pPr>
            <a:endParaRPr lang="da-DK" dirty="0">
              <a:latin typeface="Microsoft Tai Le" panose="020B0502040204020203" pitchFamily="34" charset="0"/>
              <a:cs typeface="Microsoft Tai Le" panose="020B0502040204020203" pitchFamily="34" charset="0"/>
            </a:endParaRPr>
          </a:p>
        </p:txBody>
      </p:sp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C4A4E35A-EBA5-6A4C-B356-8B272B609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Kontrastiv grammatik 2021 B. Meilvang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E847F321-78E3-4849-95A4-6C0060E477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59" y="231602"/>
            <a:ext cx="1340623" cy="152611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F56598F7-BDDF-5E40-BD9D-DDB933E5BC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316354"/>
              </p:ext>
            </p:extLst>
          </p:nvPr>
        </p:nvGraphicFramePr>
        <p:xfrm>
          <a:off x="7401296" y="4378045"/>
          <a:ext cx="3628569" cy="9579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9523">
                  <a:extLst>
                    <a:ext uri="{9D8B030D-6E8A-4147-A177-3AD203B41FA5}">
                      <a16:colId xmlns:a16="http://schemas.microsoft.com/office/drawing/2014/main" val="3415806576"/>
                    </a:ext>
                  </a:extLst>
                </a:gridCol>
                <a:gridCol w="1209523">
                  <a:extLst>
                    <a:ext uri="{9D8B030D-6E8A-4147-A177-3AD203B41FA5}">
                      <a16:colId xmlns:a16="http://schemas.microsoft.com/office/drawing/2014/main" val="891431321"/>
                    </a:ext>
                  </a:extLst>
                </a:gridCol>
                <a:gridCol w="1209523">
                  <a:extLst>
                    <a:ext uri="{9D8B030D-6E8A-4147-A177-3AD203B41FA5}">
                      <a16:colId xmlns:a16="http://schemas.microsoft.com/office/drawing/2014/main" val="1146429085"/>
                    </a:ext>
                  </a:extLst>
                </a:gridCol>
              </a:tblGrid>
              <a:tr h="378803">
                <a:tc>
                  <a:txBody>
                    <a:bodyPr/>
                    <a:lstStyle/>
                    <a:p>
                      <a:pPr algn="ctr"/>
                      <a:r>
                        <a:rPr lang="da-DK" dirty="0" err="1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meeqqap</a:t>
                      </a:r>
                      <a:endParaRPr lang="da-DK" dirty="0">
                        <a:solidFill>
                          <a:srgbClr val="002060"/>
                        </a:solidFill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err="1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iipili</a:t>
                      </a:r>
                      <a:endParaRPr lang="da-DK" b="1" dirty="0">
                        <a:solidFill>
                          <a:srgbClr val="C00000"/>
                        </a:solidFill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err="1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nerivaa</a:t>
                      </a:r>
                      <a:endParaRPr lang="da-DK" dirty="0">
                        <a:solidFill>
                          <a:srgbClr val="002060"/>
                        </a:solidFill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4336200"/>
                  </a:ext>
                </a:extLst>
              </a:tr>
              <a:tr h="378803">
                <a:tc gridSpan="3">
                  <a:txBody>
                    <a:bodyPr/>
                    <a:lstStyle/>
                    <a:p>
                      <a:pPr algn="ctr"/>
                      <a:r>
                        <a:rPr lang="da-DK" sz="1600" i="1" dirty="0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Barnet spiser </a:t>
                      </a:r>
                      <a:r>
                        <a:rPr lang="da-DK" sz="1600" b="1" i="1" dirty="0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æbl</a:t>
                      </a:r>
                      <a:r>
                        <a:rPr lang="da-DK" sz="1600" b="1" i="1" u="sng" dirty="0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et</a:t>
                      </a:r>
                      <a:endParaRPr lang="da-DK" sz="1600" b="1" i="0" u="none" dirty="0">
                        <a:solidFill>
                          <a:srgbClr val="C00000"/>
                        </a:solidFill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  <a:p>
                      <a:pPr algn="ctr"/>
                      <a:r>
                        <a:rPr lang="da-DK" sz="1600" i="1" u="none" dirty="0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the </a:t>
                      </a:r>
                      <a:r>
                        <a:rPr lang="da-DK" sz="1600" i="1" u="none" dirty="0" err="1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child</a:t>
                      </a:r>
                      <a:r>
                        <a:rPr lang="da-DK" sz="1600" i="1" u="none" dirty="0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 </a:t>
                      </a:r>
                      <a:r>
                        <a:rPr lang="da-DK" sz="1600" i="1" u="none" dirty="0" err="1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eats</a:t>
                      </a:r>
                      <a:r>
                        <a:rPr lang="da-DK" sz="1600" i="1" u="none" dirty="0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 </a:t>
                      </a:r>
                      <a:r>
                        <a:rPr lang="da-DK" sz="1600" b="1" i="1" u="sng" dirty="0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the </a:t>
                      </a:r>
                      <a:r>
                        <a:rPr lang="da-DK" sz="1600" b="1" i="1" u="none" dirty="0" err="1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apple</a:t>
                      </a:r>
                      <a:endParaRPr lang="da-DK" sz="1600" b="1" i="1" u="none" dirty="0">
                        <a:solidFill>
                          <a:srgbClr val="C00000"/>
                        </a:solidFill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a-DK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da-DK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200584"/>
                  </a:ext>
                </a:extLst>
              </a:tr>
            </a:tbl>
          </a:graphicData>
        </a:graphic>
      </p:graphicFrame>
      <p:graphicFrame>
        <p:nvGraphicFramePr>
          <p:cNvPr id="7" name="Tabel 7">
            <a:extLst>
              <a:ext uri="{FF2B5EF4-FFF2-40B4-BE49-F238E27FC236}">
                <a16:creationId xmlns:a16="http://schemas.microsoft.com/office/drawing/2014/main" id="{95E2FE19-5EE6-3941-A935-CBBEA7A746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07149"/>
              </p:ext>
            </p:extLst>
          </p:nvPr>
        </p:nvGraphicFramePr>
        <p:xfrm>
          <a:off x="1011484" y="4383604"/>
          <a:ext cx="3628570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4285">
                  <a:extLst>
                    <a:ext uri="{9D8B030D-6E8A-4147-A177-3AD203B41FA5}">
                      <a16:colId xmlns:a16="http://schemas.microsoft.com/office/drawing/2014/main" val="920611751"/>
                    </a:ext>
                  </a:extLst>
                </a:gridCol>
                <a:gridCol w="1814285">
                  <a:extLst>
                    <a:ext uri="{9D8B030D-6E8A-4147-A177-3AD203B41FA5}">
                      <a16:colId xmlns:a16="http://schemas.microsoft.com/office/drawing/2014/main" val="3085925608"/>
                    </a:ext>
                  </a:extLst>
                </a:gridCol>
              </a:tblGrid>
              <a:tr h="385949">
                <a:tc>
                  <a:txBody>
                    <a:bodyPr/>
                    <a:lstStyle/>
                    <a:p>
                      <a:pPr algn="l"/>
                      <a:r>
                        <a:rPr lang="da-DK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   </a:t>
                      </a:r>
                      <a:r>
                        <a:rPr lang="da-DK" dirty="0" err="1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meeraq</a:t>
                      </a:r>
                      <a:endParaRPr lang="da-DK" dirty="0">
                        <a:solidFill>
                          <a:srgbClr val="002060"/>
                        </a:solidFill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    </a:t>
                      </a:r>
                      <a:r>
                        <a:rPr lang="da-DK" b="1" dirty="0" err="1">
                          <a:solidFill>
                            <a:srgbClr val="0070C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neri</a:t>
                      </a:r>
                      <a:r>
                        <a:rPr lang="da-DK" dirty="0" err="1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voq</a:t>
                      </a:r>
                      <a:endParaRPr lang="da-DK" dirty="0">
                        <a:solidFill>
                          <a:srgbClr val="002060"/>
                        </a:solidFill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  <a:p>
                      <a:pPr algn="ctr"/>
                      <a:endParaRPr lang="da-DK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35862243"/>
                  </a:ext>
                </a:extLst>
              </a:tr>
            </a:tbl>
          </a:graphicData>
        </a:graphic>
      </p:graphicFrame>
      <p:cxnSp>
        <p:nvCxnSpPr>
          <p:cNvPr id="9" name="Lige forbindelse 8">
            <a:extLst>
              <a:ext uri="{FF2B5EF4-FFF2-40B4-BE49-F238E27FC236}">
                <a16:creationId xmlns:a16="http://schemas.microsoft.com/office/drawing/2014/main" id="{E01B10AB-4807-4942-AF4A-5D8F208C2F9F}"/>
              </a:ext>
            </a:extLst>
          </p:cNvPr>
          <p:cNvCxnSpPr/>
          <p:nvPr/>
        </p:nvCxnSpPr>
        <p:spPr>
          <a:xfrm flipH="1">
            <a:off x="2897579" y="771896"/>
            <a:ext cx="3010395" cy="114003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Lige forbindelse 10">
            <a:extLst>
              <a:ext uri="{FF2B5EF4-FFF2-40B4-BE49-F238E27FC236}">
                <a16:creationId xmlns:a16="http://schemas.microsoft.com/office/drawing/2014/main" id="{1792B8A8-251B-F246-9A04-1EBB9E78B1D5}"/>
              </a:ext>
            </a:extLst>
          </p:cNvPr>
          <p:cNvCxnSpPr/>
          <p:nvPr/>
        </p:nvCxnSpPr>
        <p:spPr>
          <a:xfrm>
            <a:off x="5913912" y="765958"/>
            <a:ext cx="2974769" cy="119899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Lige forbindelse 12">
            <a:extLst>
              <a:ext uri="{FF2B5EF4-FFF2-40B4-BE49-F238E27FC236}">
                <a16:creationId xmlns:a16="http://schemas.microsoft.com/office/drawing/2014/main" id="{F2016A56-6F7C-4944-A382-0FE40D589A1B}"/>
              </a:ext>
            </a:extLst>
          </p:cNvPr>
          <p:cNvCxnSpPr/>
          <p:nvPr/>
        </p:nvCxnSpPr>
        <p:spPr>
          <a:xfrm>
            <a:off x="2707574" y="2309751"/>
            <a:ext cx="0" cy="62939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Lige forbindelse 14">
            <a:extLst>
              <a:ext uri="{FF2B5EF4-FFF2-40B4-BE49-F238E27FC236}">
                <a16:creationId xmlns:a16="http://schemas.microsoft.com/office/drawing/2014/main" id="{5422D39A-6B92-B94E-B472-445385AA2E80}"/>
              </a:ext>
            </a:extLst>
          </p:cNvPr>
          <p:cNvCxnSpPr/>
          <p:nvPr/>
        </p:nvCxnSpPr>
        <p:spPr>
          <a:xfrm>
            <a:off x="8888681" y="2268187"/>
            <a:ext cx="0" cy="6709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6" name="Tabel 16">
            <a:extLst>
              <a:ext uri="{FF2B5EF4-FFF2-40B4-BE49-F238E27FC236}">
                <a16:creationId xmlns:a16="http://schemas.microsoft.com/office/drawing/2014/main" id="{BC96AD1C-3BDD-104A-B4AE-861EA0DB5C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934175"/>
              </p:ext>
            </p:extLst>
          </p:nvPr>
        </p:nvGraphicFramePr>
        <p:xfrm>
          <a:off x="2262911" y="4384619"/>
          <a:ext cx="1038429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8429">
                  <a:extLst>
                    <a:ext uri="{9D8B030D-6E8A-4147-A177-3AD203B41FA5}">
                      <a16:colId xmlns:a16="http://schemas.microsoft.com/office/drawing/2014/main" val="201561893"/>
                    </a:ext>
                  </a:extLst>
                </a:gridCol>
              </a:tblGrid>
              <a:tr h="634142">
                <a:tc>
                  <a:txBody>
                    <a:bodyPr/>
                    <a:lstStyle/>
                    <a:p>
                      <a:r>
                        <a:rPr lang="da-DK" b="1" dirty="0" err="1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iipili</a:t>
                      </a:r>
                      <a:r>
                        <a:rPr lang="da-DK" b="0" u="sng" dirty="0" err="1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mik</a:t>
                      </a:r>
                      <a:endParaRPr lang="da-DK" b="0" u="sng" dirty="0">
                        <a:solidFill>
                          <a:srgbClr val="C00000"/>
                        </a:solidFill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  <a:p>
                      <a:r>
                        <a:rPr lang="da-DK" b="1" u="none" dirty="0" err="1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iipili</a:t>
                      </a:r>
                      <a:r>
                        <a:rPr lang="da-DK" u="sng" dirty="0" err="1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nik</a:t>
                      </a:r>
                      <a:endParaRPr lang="da-DK" u="sng" dirty="0">
                        <a:solidFill>
                          <a:srgbClr val="C00000"/>
                        </a:solidFill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2292677"/>
                  </a:ext>
                </a:extLst>
              </a:tr>
            </a:tbl>
          </a:graphicData>
        </a:graphic>
      </p:graphicFrame>
      <p:graphicFrame>
        <p:nvGraphicFramePr>
          <p:cNvPr id="17" name="Tabel 17">
            <a:extLst>
              <a:ext uri="{FF2B5EF4-FFF2-40B4-BE49-F238E27FC236}">
                <a16:creationId xmlns:a16="http://schemas.microsoft.com/office/drawing/2014/main" id="{EFEBDB7E-BBD9-7A4B-91B1-17054317F9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719750"/>
              </p:ext>
            </p:extLst>
          </p:nvPr>
        </p:nvGraphicFramePr>
        <p:xfrm>
          <a:off x="1011484" y="5037956"/>
          <a:ext cx="3628570" cy="3728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8890">
                  <a:extLst>
                    <a:ext uri="{9D8B030D-6E8A-4147-A177-3AD203B41FA5}">
                      <a16:colId xmlns:a16="http://schemas.microsoft.com/office/drawing/2014/main" val="2990050201"/>
                    </a:ext>
                  </a:extLst>
                </a:gridCol>
                <a:gridCol w="2389680">
                  <a:extLst>
                    <a:ext uri="{9D8B030D-6E8A-4147-A177-3AD203B41FA5}">
                      <a16:colId xmlns:a16="http://schemas.microsoft.com/office/drawing/2014/main" val="1241652249"/>
                    </a:ext>
                  </a:extLst>
                </a:gridCol>
              </a:tblGrid>
              <a:tr h="372864">
                <a:tc>
                  <a:txBody>
                    <a:bodyPr/>
                    <a:lstStyle/>
                    <a:p>
                      <a:r>
                        <a:rPr lang="da-DK" dirty="0"/>
                        <a:t>    </a:t>
                      </a:r>
                      <a:r>
                        <a:rPr lang="da-DK" dirty="0" err="1">
                          <a:solidFill>
                            <a:srgbClr val="002060"/>
                          </a:solidFill>
                        </a:rPr>
                        <a:t>meeraq</a:t>
                      </a:r>
                      <a:endParaRPr lang="da-DK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 </a:t>
                      </a:r>
                      <a:r>
                        <a:rPr lang="da-DK" b="1" dirty="0" err="1">
                          <a:solidFill>
                            <a:srgbClr val="C00000"/>
                          </a:solidFill>
                        </a:rPr>
                        <a:t>iipili</a:t>
                      </a:r>
                      <a:r>
                        <a:rPr lang="da-DK" b="1" dirty="0" err="1">
                          <a:solidFill>
                            <a:srgbClr val="0070C0"/>
                          </a:solidFill>
                        </a:rPr>
                        <a:t>tor</a:t>
                      </a:r>
                      <a:r>
                        <a:rPr lang="da-DK" dirty="0" err="1">
                          <a:solidFill>
                            <a:srgbClr val="002060"/>
                          </a:solidFill>
                        </a:rPr>
                        <a:t>poq</a:t>
                      </a:r>
                      <a:endParaRPr lang="da-DK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82067067"/>
                  </a:ext>
                </a:extLst>
              </a:tr>
            </a:tbl>
          </a:graphicData>
        </a:graphic>
      </p:graphicFrame>
      <p:graphicFrame>
        <p:nvGraphicFramePr>
          <p:cNvPr id="18" name="Tabel 18">
            <a:extLst>
              <a:ext uri="{FF2B5EF4-FFF2-40B4-BE49-F238E27FC236}">
                <a16:creationId xmlns:a16="http://schemas.microsoft.com/office/drawing/2014/main" id="{EEEFBC55-A5EA-FA46-A541-17DCE97AC6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650722"/>
              </p:ext>
            </p:extLst>
          </p:nvPr>
        </p:nvGraphicFramePr>
        <p:xfrm>
          <a:off x="907999" y="5410819"/>
          <a:ext cx="6167150" cy="10573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67150">
                  <a:extLst>
                    <a:ext uri="{9D8B030D-6E8A-4147-A177-3AD203B41FA5}">
                      <a16:colId xmlns:a16="http://schemas.microsoft.com/office/drawing/2014/main" val="4148859308"/>
                    </a:ext>
                  </a:extLst>
                </a:gridCol>
              </a:tblGrid>
              <a:tr h="1057326">
                <a:tc>
                  <a:txBody>
                    <a:bodyPr/>
                    <a:lstStyle/>
                    <a:p>
                      <a:pPr algn="l"/>
                      <a:r>
                        <a:rPr lang="da-DK" sz="1600" i="1" dirty="0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Barnet spiser </a:t>
                      </a:r>
                      <a:r>
                        <a:rPr lang="da-DK" sz="1600" b="1" i="1" u="sng" dirty="0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et</a:t>
                      </a:r>
                      <a:r>
                        <a:rPr lang="da-DK" sz="1600" b="1" i="1" dirty="0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 æble</a:t>
                      </a:r>
                      <a:r>
                        <a:rPr lang="da-DK" sz="1600" b="0" i="1" dirty="0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; the </a:t>
                      </a:r>
                      <a:r>
                        <a:rPr lang="da-DK" sz="1600" b="0" i="1" dirty="0" err="1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child</a:t>
                      </a:r>
                      <a:r>
                        <a:rPr lang="da-DK" sz="1600" b="0" i="1" dirty="0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 </a:t>
                      </a:r>
                      <a:r>
                        <a:rPr lang="da-DK" sz="1600" b="0" i="1" dirty="0" err="1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eats</a:t>
                      </a:r>
                      <a:r>
                        <a:rPr lang="da-DK" sz="1600" b="0" i="1" dirty="0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 </a:t>
                      </a:r>
                      <a:r>
                        <a:rPr lang="da-DK" sz="1600" b="1" i="1" u="sng" dirty="0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an</a:t>
                      </a:r>
                      <a:r>
                        <a:rPr lang="da-DK" sz="1600" b="1" i="1" dirty="0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 </a:t>
                      </a:r>
                      <a:r>
                        <a:rPr lang="da-DK" sz="1600" b="1" i="1" dirty="0" err="1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apple</a:t>
                      </a:r>
                      <a:endParaRPr lang="da-DK" sz="1600" b="1" i="1" dirty="0">
                        <a:solidFill>
                          <a:srgbClr val="C00000"/>
                        </a:solidFill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  <a:p>
                      <a:pPr algn="l"/>
                      <a:r>
                        <a:rPr lang="da-DK" sz="1600" i="1" dirty="0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Barnet spiser </a:t>
                      </a:r>
                      <a:r>
                        <a:rPr lang="da-DK" sz="1600" b="1" i="1" dirty="0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æbler</a:t>
                      </a:r>
                      <a:r>
                        <a:rPr lang="da-DK" sz="1600" b="0" i="1" dirty="0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; the </a:t>
                      </a:r>
                      <a:r>
                        <a:rPr lang="da-DK" sz="1600" b="0" i="1" dirty="0" err="1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child</a:t>
                      </a:r>
                      <a:r>
                        <a:rPr lang="da-DK" sz="1600" b="0" i="1" dirty="0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 </a:t>
                      </a:r>
                      <a:r>
                        <a:rPr lang="da-DK" sz="1600" b="0" i="1" dirty="0" err="1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eats</a:t>
                      </a:r>
                      <a:r>
                        <a:rPr lang="da-DK" sz="1600" b="0" i="1" dirty="0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 </a:t>
                      </a:r>
                      <a:r>
                        <a:rPr lang="da-DK" sz="1600" b="1" i="1" dirty="0" err="1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some</a:t>
                      </a:r>
                      <a:r>
                        <a:rPr lang="da-DK" sz="1600" b="0" i="1" dirty="0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 </a:t>
                      </a:r>
                      <a:r>
                        <a:rPr lang="da-DK" sz="1600" b="1" i="1" dirty="0" err="1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apple</a:t>
                      </a:r>
                      <a:r>
                        <a:rPr lang="da-DK" sz="1600" b="1" i="1" u="sng" dirty="0" err="1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s</a:t>
                      </a:r>
                      <a:endParaRPr lang="da-DK" sz="1600" b="1" i="1" u="sng" dirty="0">
                        <a:solidFill>
                          <a:srgbClr val="C00000"/>
                        </a:solidFill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  <a:p>
                      <a:pPr algn="l"/>
                      <a:r>
                        <a:rPr lang="da-DK" sz="1600" i="1" dirty="0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Barnet spiser et/nogle æbler; the </a:t>
                      </a:r>
                      <a:r>
                        <a:rPr lang="da-DK" sz="1600" i="1" dirty="0" err="1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child</a:t>
                      </a:r>
                      <a:r>
                        <a:rPr lang="da-DK" sz="1600" i="1" dirty="0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 </a:t>
                      </a:r>
                      <a:r>
                        <a:rPr lang="da-DK" sz="1600" i="1" dirty="0" err="1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eats</a:t>
                      </a:r>
                      <a:r>
                        <a:rPr lang="da-DK" sz="1600" i="1" dirty="0">
                          <a:solidFill>
                            <a:srgbClr val="00206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  </a:t>
                      </a:r>
                      <a:r>
                        <a:rPr lang="da-DK" sz="1600" b="1" i="1" u="sng" dirty="0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an/(</a:t>
                      </a:r>
                      <a:r>
                        <a:rPr lang="da-DK" sz="1600" b="1" i="1" u="sng" dirty="0" err="1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some</a:t>
                      </a:r>
                      <a:r>
                        <a:rPr lang="da-DK" sz="1600" b="1" i="1" u="sng" dirty="0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) </a:t>
                      </a:r>
                      <a:r>
                        <a:rPr lang="da-DK" sz="1600" b="1" i="1" dirty="0" err="1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apple</a:t>
                      </a:r>
                      <a:r>
                        <a:rPr lang="da-DK" sz="1600" b="1" i="1" dirty="0">
                          <a:solidFill>
                            <a:srgbClr val="C00000"/>
                          </a:solidFill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(s)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1454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2898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3912</TotalTime>
  <Words>797</Words>
  <Application>Microsoft Office PowerPoint</Application>
  <PresentationFormat>Widescreen</PresentationFormat>
  <Paragraphs>218</Paragraphs>
  <Slides>9</Slides>
  <Notes>9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Microsoft Sans Serif</vt:lpstr>
      <vt:lpstr>Microsoft Tai Le</vt:lpstr>
      <vt:lpstr>Office-tema</vt:lpstr>
      <vt:lpstr>Kontrastiv grammatik</vt:lpstr>
      <vt:lpstr>PowerPoint-præsentation</vt:lpstr>
      <vt:lpstr>Kalaallisut oqaaseqatigiilerineq – syntaks SOV</vt:lpstr>
      <vt:lpstr>Ligefrem ordstilling &amp; inversion    (SOV &amp; SVO el. VSO)  </vt:lpstr>
      <vt:lpstr>Apersuiniut paarlaassinerlu Spørgsmål &amp; inversion (SOV &amp; SVO el. VSO)</vt:lpstr>
      <vt:lpstr>Sooq oqaatsit tulleriiaarneri pingaaruteqarpat?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Konstrastiv grammatik</dc:title>
  <dc:creator>Bente Meilvang</dc:creator>
  <cp:lastModifiedBy>Bente Meilvang</cp:lastModifiedBy>
  <cp:revision>12</cp:revision>
  <cp:lastPrinted>2021-10-28T12:50:31Z</cp:lastPrinted>
  <dcterms:created xsi:type="dcterms:W3CDTF">2021-10-19T20:39:38Z</dcterms:created>
  <dcterms:modified xsi:type="dcterms:W3CDTF">2021-11-08T15:55:47Z</dcterms:modified>
</cp:coreProperties>
</file>