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319" r:id="rId3"/>
    <p:sldId id="302" r:id="rId4"/>
    <p:sldId id="271" r:id="rId5"/>
    <p:sldId id="257" r:id="rId6"/>
    <p:sldId id="260" r:id="rId7"/>
    <p:sldId id="320" r:id="rId8"/>
    <p:sldId id="283" r:id="rId9"/>
    <p:sldId id="321" r:id="rId10"/>
    <p:sldId id="322" r:id="rId11"/>
    <p:sldId id="323" r:id="rId12"/>
    <p:sldId id="324" r:id="rId13"/>
    <p:sldId id="325" r:id="rId14"/>
    <p:sldId id="326" r:id="rId15"/>
    <p:sldId id="284" r:id="rId16"/>
    <p:sldId id="314" r:id="rId17"/>
    <p:sldId id="278" r:id="rId18"/>
    <p:sldId id="280" r:id="rId19"/>
    <p:sldId id="304" r:id="rId20"/>
    <p:sldId id="305" r:id="rId21"/>
    <p:sldId id="296" r:id="rId22"/>
    <p:sldId id="298" r:id="rId23"/>
    <p:sldId id="301" r:id="rId24"/>
    <p:sldId id="272" r:id="rId25"/>
    <p:sldId id="275" r:id="rId26"/>
    <p:sldId id="276" r:id="rId27"/>
    <p:sldId id="331" r:id="rId28"/>
    <p:sldId id="327" r:id="rId29"/>
    <p:sldId id="328" r:id="rId30"/>
    <p:sldId id="329" r:id="rId31"/>
    <p:sldId id="330" r:id="rId32"/>
    <p:sldId id="306" r:id="rId33"/>
    <p:sldId id="332" r:id="rId3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 snapToGrid="0">
      <p:cViewPr varScale="1">
        <p:scale>
          <a:sx n="82" d="100"/>
          <a:sy n="82" d="100"/>
        </p:scale>
        <p:origin x="6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969C4BFB-EC6A-C8D4-5577-2E9B5AA001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l-GL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D6957A21-E90E-646E-BF50-C829B51599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919EB-892F-4347-904C-CC527486A138}" type="datetimeFigureOut">
              <a:rPr lang="kl-GL" smtClean="0"/>
              <a:t>11-09-2023</a:t>
            </a:fld>
            <a:endParaRPr lang="kl-GL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C3A8C9E-4516-ABF5-4357-C2D2826AC8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kl-GL"/>
              <a:t>1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CB180E5-3CDC-8FD0-A29C-6604813E47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91861-4080-4EBE-B65A-F73887198DF1}" type="slidenum">
              <a:rPr lang="kl-GL" smtClean="0"/>
              <a:t>‹nr.›</a:t>
            </a:fld>
            <a:endParaRPr lang="kl-GL"/>
          </a:p>
        </p:txBody>
      </p:sp>
    </p:spTree>
    <p:extLst>
      <p:ext uri="{BB962C8B-B14F-4D97-AF65-F5344CB8AC3E}">
        <p14:creationId xmlns:p14="http://schemas.microsoft.com/office/powerpoint/2010/main" val="2130719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l-GL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9EB4E-582A-4CB3-9668-33EB82098931}" type="datetimeFigureOut">
              <a:rPr lang="kl-GL" smtClean="0"/>
              <a:t>11-09-2023</a:t>
            </a:fld>
            <a:endParaRPr lang="kl-GL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l-GL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kl-GL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kl-GL"/>
              <a:t>1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245DE-C062-47BB-BBBE-315D5E4EB6D5}" type="slidenum">
              <a:rPr lang="kl-GL" smtClean="0"/>
              <a:t>‹nr.›</a:t>
            </a:fld>
            <a:endParaRPr lang="kl-GL"/>
          </a:p>
        </p:txBody>
      </p:sp>
    </p:spTree>
    <p:extLst>
      <p:ext uri="{BB962C8B-B14F-4D97-AF65-F5344CB8AC3E}">
        <p14:creationId xmlns:p14="http://schemas.microsoft.com/office/powerpoint/2010/main" val="10865653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62363E-3D57-4509-8077-538B3D3461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4C2E111-38E7-4808-9841-AF91DF2690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4891B83-35F2-44AB-B7FB-E016402FB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BB16D-29CD-4CBC-8011-6794BC8453E5}" type="datetime1">
              <a:rPr lang="da-DK" smtClean="0"/>
              <a:t>11-09-2023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8BD998D-DB0E-40F8-872C-9F13DF134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8BE9CEB-A873-49A7-AB81-BC091A4B1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851F5-ABDB-46A9-B67C-3363D4DD4B1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20235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B192C9-7D92-4CC1-8ECD-590BC704B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6475FD5-C704-423F-A591-2467A25A70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18D8B39-5B97-4281-B1A3-3A7BAB170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E9FFA-C493-433F-AF5E-AD330BE11073}" type="datetime1">
              <a:rPr lang="da-DK" smtClean="0"/>
              <a:t>11-09-2023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A87481A-4A59-490B-9D2E-400DC1635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5101152-1872-4DB8-A655-C554552FD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851F5-ABDB-46A9-B67C-3363D4DD4B1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2508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3595BF7F-EE0B-4BC8-9058-A6E7DE55C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19285B89-B468-416A-83D0-BA30D3048E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806A2AD-002B-4CE8-B099-F6336FA31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D0AD2-057A-41A0-823C-3E443D610E69}" type="datetime1">
              <a:rPr lang="da-DK" smtClean="0"/>
              <a:t>11-09-2023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018016B-9DD1-420A-BBD8-8A13C7701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2D944DD-2C25-43CE-BF36-9BDD95A27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851F5-ABDB-46A9-B67C-3363D4DD4B1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755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0FA475-3276-4DD8-867E-0E2F32399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DC9A9D7-DC11-4980-9A6E-D357EF6697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CE16EE2-01A7-4B06-B29C-BB1BA4951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C662B-F1D9-4A93-9EB6-AC219E73287A}" type="datetime1">
              <a:rPr lang="da-DK" smtClean="0"/>
              <a:t>11-09-2023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DB89750-AC55-4800-AA9A-58A6E9F0C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AD5CB86-4086-4DC0-AC9D-3F9238DE9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851F5-ABDB-46A9-B67C-3363D4DD4B1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9820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180CC8-20E7-4AD0-BFEE-933713284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D5881FD-1883-4837-8D94-85C120747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D18F0F2-242B-446F-98D7-2FC926679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3D057-D997-4871-B756-8FD9A6167391}" type="datetime1">
              <a:rPr lang="da-DK" smtClean="0"/>
              <a:t>11-09-2023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B1D29EF-48AA-4016-9B91-0C3C868BF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C742D3A-8D87-4917-BAE6-E2032A399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851F5-ABDB-46A9-B67C-3363D4DD4B1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20554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3EC66-E578-4856-8DD3-505A09EE5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1185B29-FD4F-43E1-9F59-D5F906B87E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B7DD902-164A-4FB2-80AA-E48A0A038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F0FC5E7-EAAE-482D-BACB-0C25A94C5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226F8-9489-4B25-8839-FF0EBA8B3272}" type="datetime1">
              <a:rPr lang="da-DK" smtClean="0"/>
              <a:t>11-09-2023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9BCBC6A-FDBB-4EEC-BBCB-9304988D4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CC1B545-28BB-49DF-9057-B9B063335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851F5-ABDB-46A9-B67C-3363D4DD4B1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7182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1DF873-ED25-4756-B204-CA69810D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3CC73B7-F39B-4F68-9FBB-5CDEE15D9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C00A5F8-57D2-41B1-A194-56A246B03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798BCCE-FDC7-4C9C-BF50-FED638CDCC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6E889B23-2355-4173-9175-45BAD4711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50314D8E-6B94-48B9-B968-8E3CA40C9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DB650-44E8-46A3-979D-AD597E45C534}" type="datetime1">
              <a:rPr lang="da-DK" smtClean="0"/>
              <a:t>11-09-2023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49C5196D-88E6-467A-BC6D-C1DCA6FF7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9398FF33-1071-47B5-A86A-083BC2915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851F5-ABDB-46A9-B67C-3363D4DD4B1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071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9DE83E-253E-4CE3-8C99-4296D8D8F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7C38332-0C1F-4A64-8EFD-D4C6E5F4B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D089-FA82-4386-8CFE-53389E2D95D0}" type="datetime1">
              <a:rPr lang="da-DK" smtClean="0"/>
              <a:t>11-09-2023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95B960F-8B73-4D22-ADF3-D7859E4B9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A9F5EF2-346D-4EDD-BB64-99847E6F4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851F5-ABDB-46A9-B67C-3363D4DD4B1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6337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BB133F8-A212-4107-8CB1-4F07A2E42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DAF3-322A-4CB1-9DCF-A3AB20798C1A}" type="datetime1">
              <a:rPr lang="da-DK" smtClean="0"/>
              <a:t>11-09-2023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32F5A4B8-A95F-4E69-95FE-CF97580A2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4F87F8E-A989-47A1-A72E-FC83AF062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851F5-ABDB-46A9-B67C-3363D4DD4B1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2403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BC07F8-59E8-47E2-9836-40D8E2CAB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A8E8920-B5E9-45A5-9EA1-23AE832D2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91B92C7-EB69-44E8-9AEA-E2EC7943C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2D80B6C-C9D4-4330-9DEC-36CFCDB22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71342-E24B-4551-8A05-6ABC79FECBE1}" type="datetime1">
              <a:rPr lang="da-DK" smtClean="0"/>
              <a:t>11-09-2023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9DACF19-3032-454C-AC05-45413969C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9075690-28D5-4FFF-952F-E45536A9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851F5-ABDB-46A9-B67C-3363D4DD4B1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5280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6589AF-44D8-45E3-888F-F5F76F43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13A5318C-7F69-4AA7-9E5B-C47B3C4A0A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AED1EA2-F8A3-435B-B07E-21A557B29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CC2A2AB-6E1F-45E8-A829-597F7E418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B11DA-D19A-45C4-BF34-C85A0ED71362}" type="datetime1">
              <a:rPr lang="da-DK" smtClean="0"/>
              <a:t>11-09-2023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4170535-1BBB-4C72-860A-ACDB75F1D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D4383AD-68B9-4191-B1DE-C578445A5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851F5-ABDB-46A9-B67C-3363D4DD4B1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3698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B01031B-8315-44C8-A49C-328CC20E8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2FF67E2-6604-4B5C-9088-66C34B5DC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7BEE697-3382-47C8-A62A-9F215BD6E5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5F75C-BC69-4672-851B-A5291E0F872D}" type="datetime1">
              <a:rPr lang="da-DK" smtClean="0"/>
              <a:t>11-09-2023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A0CDEE1-1E84-4306-9A0C-EE840B73DB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22B5520-22AE-4655-8CD3-803D62587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851F5-ABDB-46A9-B67C-3363D4DD4B1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1126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Kreditor@nanoq.gl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mailto:tjenesterejse@nanoq.g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anoq.acubiz.com/asp/nanoq/nanoqems_gl.ns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tjenesterejse@nanoq.gl" TargetMode="External"/><Relationship Id="rId2" Type="http://schemas.openxmlformats.org/officeDocument/2006/relationships/hyperlink" Target="https://erp.ditmerflex.dk/dcr/Login?returnUrl=%2fdcr%2fOpret%2f4d6fb21b75f81%2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anoq.acubiz.com/asp/nanoq/nanoqems_gl.nsf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mailto:kreditor@nanoq.gl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tjenesterejse@nanoq.g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a.gl/Page?PageId=956936333" TargetMode="External"/><Relationship Id="rId2" Type="http://schemas.openxmlformats.org/officeDocument/2006/relationships/hyperlink" Target="https://api.greenland.phasesrocks.dk/storage/files/21713914/956939659/766172503/%5bDA%5d5-2%20tjenesterejser%2004122014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sa.gl/Page?PageId=956936333&amp;hl=da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65FFC0-FD5E-4EED-B02E-EFC10D7FE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00194"/>
            <a:ext cx="9144000" cy="1016830"/>
          </a:xfrm>
        </p:spPr>
        <p:txBody>
          <a:bodyPr/>
          <a:lstStyle/>
          <a:p>
            <a:r>
              <a:rPr lang="da-DK" dirty="0"/>
              <a:t>Vejledning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42EF803-6260-4E2C-9267-A7BD19D84D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22251"/>
            <a:ext cx="9144000" cy="785404"/>
          </a:xfrm>
        </p:spPr>
        <p:txBody>
          <a:bodyPr>
            <a:normAutofit/>
          </a:bodyPr>
          <a:lstStyle/>
          <a:p>
            <a:r>
              <a:rPr lang="da-DK" sz="3600" dirty="0"/>
              <a:t>Oprettelse af rejseafregning via Acubiz (</a:t>
            </a:r>
            <a:r>
              <a:rPr lang="da-DK" sz="3600" dirty="0" err="1"/>
              <a:t>Akubis</a:t>
            </a:r>
            <a:r>
              <a:rPr lang="da-DK" sz="3600" dirty="0"/>
              <a:t>)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30CD5413-5565-729D-CF7F-B8730F2EF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008" y="2367376"/>
            <a:ext cx="5281983" cy="376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28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34FAA3-FAF8-D2EB-D243-0750005C8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Opret en rejseafregning - Diæter</a:t>
            </a:r>
            <a:endParaRPr lang="kl-GL" dirty="0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52412133-3149-B366-8971-DE41C85D04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255" t="8406" r="18324" b="68835"/>
          <a:stretch/>
        </p:blipFill>
        <p:spPr bwMode="auto">
          <a:xfrm>
            <a:off x="977226" y="1778296"/>
            <a:ext cx="7469190" cy="23412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1DA834F9-D571-CC59-70A3-6112EB4F5DB0}"/>
              </a:ext>
            </a:extLst>
          </p:cNvPr>
          <p:cNvSpPr txBox="1"/>
          <p:nvPr/>
        </p:nvSpPr>
        <p:spPr>
          <a:xfrm>
            <a:off x="977226" y="1263368"/>
            <a:ext cx="4776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Tilføj Diæter ved at klikke på ”Opret – Diæter”</a:t>
            </a:r>
          </a:p>
        </p:txBody>
      </p:sp>
      <p:pic>
        <p:nvPicPr>
          <p:cNvPr id="7" name="Billede 6" descr="Et billede, der indeholder skærmbillede, tekst, software, Computerikon&#10;&#10;Automatisk genereret beskrivelse">
            <a:extLst>
              <a:ext uri="{FF2B5EF4-FFF2-40B4-BE49-F238E27FC236}">
                <a16:creationId xmlns:a16="http://schemas.microsoft.com/office/drawing/2014/main" id="{17D75D33-54EA-2BFE-5ABC-D9B0BA4CF6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65" t="13781" r="27687" b="57563"/>
          <a:stretch/>
        </p:blipFill>
        <p:spPr bwMode="auto">
          <a:xfrm>
            <a:off x="2623780" y="3895458"/>
            <a:ext cx="3305693" cy="2411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DDF38148-FD93-684A-08DB-FC763F1DDBE7}"/>
              </a:ext>
            </a:extLst>
          </p:cNvPr>
          <p:cNvCxnSpPr>
            <a:stCxn id="5" idx="1"/>
          </p:cNvCxnSpPr>
          <p:nvPr/>
        </p:nvCxnSpPr>
        <p:spPr>
          <a:xfrm flipH="1">
            <a:off x="641023" y="1448034"/>
            <a:ext cx="3362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DE93D224-B883-8700-B40D-498E7D3BC5F2}"/>
              </a:ext>
            </a:extLst>
          </p:cNvPr>
          <p:cNvCxnSpPr/>
          <p:nvPr/>
        </p:nvCxnSpPr>
        <p:spPr>
          <a:xfrm>
            <a:off x="641023" y="1448034"/>
            <a:ext cx="0" cy="20837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Lige pilforbindelse 12">
            <a:extLst>
              <a:ext uri="{FF2B5EF4-FFF2-40B4-BE49-F238E27FC236}">
                <a16:creationId xmlns:a16="http://schemas.microsoft.com/office/drawing/2014/main" id="{59CCA524-60EF-EB4B-CB10-7A17E7E27432}"/>
              </a:ext>
            </a:extLst>
          </p:cNvPr>
          <p:cNvCxnSpPr/>
          <p:nvPr/>
        </p:nvCxnSpPr>
        <p:spPr>
          <a:xfrm>
            <a:off x="641023" y="3540154"/>
            <a:ext cx="33620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F42E04E0-4E89-73D9-ECB9-AE84672264BB}"/>
              </a:ext>
            </a:extLst>
          </p:cNvPr>
          <p:cNvCxnSpPr/>
          <p:nvPr/>
        </p:nvCxnSpPr>
        <p:spPr>
          <a:xfrm>
            <a:off x="1191237" y="3758268"/>
            <a:ext cx="0" cy="15603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Lige pilforbindelse 16">
            <a:extLst>
              <a:ext uri="{FF2B5EF4-FFF2-40B4-BE49-F238E27FC236}">
                <a16:creationId xmlns:a16="http://schemas.microsoft.com/office/drawing/2014/main" id="{EB63AF7D-F4E9-86EB-D52F-16876ECE0815}"/>
              </a:ext>
            </a:extLst>
          </p:cNvPr>
          <p:cNvCxnSpPr>
            <a:cxnSpLocks/>
          </p:cNvCxnSpPr>
          <p:nvPr/>
        </p:nvCxnSpPr>
        <p:spPr>
          <a:xfrm>
            <a:off x="1191237" y="5318620"/>
            <a:ext cx="125973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Billede 13">
            <a:extLst>
              <a:ext uri="{FF2B5EF4-FFF2-40B4-BE49-F238E27FC236}">
                <a16:creationId xmlns:a16="http://schemas.microsoft.com/office/drawing/2014/main" id="{F8F569AE-6610-2745-3AB2-7786D37DF0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170" t="21437" r="31330" b="59725"/>
          <a:stretch/>
        </p:blipFill>
        <p:spPr>
          <a:xfrm>
            <a:off x="9385144" y="3726334"/>
            <a:ext cx="2208803" cy="15603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kstfelt 15">
            <a:extLst>
              <a:ext uri="{FF2B5EF4-FFF2-40B4-BE49-F238E27FC236}">
                <a16:creationId xmlns:a16="http://schemas.microsoft.com/office/drawing/2014/main" id="{D81E3268-2459-E9A3-3619-57F10CC2A8F5}"/>
              </a:ext>
            </a:extLst>
          </p:cNvPr>
          <p:cNvSpPr txBox="1"/>
          <p:nvPr/>
        </p:nvSpPr>
        <p:spPr>
          <a:xfrm>
            <a:off x="8969322" y="5713548"/>
            <a:ext cx="3040448" cy="92333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a-DK" dirty="0"/>
              <a:t>Det er muligt at oprette udlæg</a:t>
            </a:r>
          </a:p>
          <a:p>
            <a:r>
              <a:rPr lang="da-DK" dirty="0"/>
              <a:t>eller diæter på når man har</a:t>
            </a:r>
          </a:p>
          <a:p>
            <a:r>
              <a:rPr lang="da-DK" dirty="0"/>
              <a:t>oprettet en rejseafregning</a:t>
            </a:r>
          </a:p>
        </p:txBody>
      </p:sp>
      <p:cxnSp>
        <p:nvCxnSpPr>
          <p:cNvPr id="19" name="Lige pilforbindelse 18">
            <a:extLst>
              <a:ext uri="{FF2B5EF4-FFF2-40B4-BE49-F238E27FC236}">
                <a16:creationId xmlns:a16="http://schemas.microsoft.com/office/drawing/2014/main" id="{0EE80598-CA53-6772-E05B-E64A6CC65E6B}"/>
              </a:ext>
            </a:extLst>
          </p:cNvPr>
          <p:cNvCxnSpPr>
            <a:endCxn id="16" idx="0"/>
          </p:cNvCxnSpPr>
          <p:nvPr/>
        </p:nvCxnSpPr>
        <p:spPr>
          <a:xfrm>
            <a:off x="10489546" y="5429839"/>
            <a:ext cx="0" cy="2837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370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B81C20-0885-F308-C981-9A913ED0D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Opret en rejseafregning - Diæter</a:t>
            </a:r>
            <a:endParaRPr lang="kl-GL" dirty="0"/>
          </a:p>
        </p:txBody>
      </p:sp>
      <p:pic>
        <p:nvPicPr>
          <p:cNvPr id="4" name="Pladsholder til indhold 3" descr="Et billede, der indeholder skærmbillede, tekst, software, Computerikon&#10;&#10;Automatisk genereret beskrivelse">
            <a:extLst>
              <a:ext uri="{FF2B5EF4-FFF2-40B4-BE49-F238E27FC236}">
                <a16:creationId xmlns:a16="http://schemas.microsoft.com/office/drawing/2014/main" id="{54338931-1D16-4768-09DB-E3B206A19B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255" t="8787" r="12738" b="28171"/>
          <a:stretch/>
        </p:blipFill>
        <p:spPr bwMode="auto">
          <a:xfrm>
            <a:off x="950824" y="2141537"/>
            <a:ext cx="6382495" cy="4351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3D8F248C-EB6F-B923-BB77-D8683BFE9AE6}"/>
              </a:ext>
            </a:extLst>
          </p:cNvPr>
          <p:cNvSpPr txBox="1"/>
          <p:nvPr/>
        </p:nvSpPr>
        <p:spPr>
          <a:xfrm>
            <a:off x="977226" y="1263368"/>
            <a:ext cx="4909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Indtast de samme dato oplysninger på felterne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Indtast destinationen – F. eks.: Ilulissat, Nuuk.</a:t>
            </a:r>
          </a:p>
        </p:txBody>
      </p:sp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0E9D0F96-568B-47F8-F32B-8BB73775A9EC}"/>
              </a:ext>
            </a:extLst>
          </p:cNvPr>
          <p:cNvCxnSpPr>
            <a:cxnSpLocks/>
          </p:cNvCxnSpPr>
          <p:nvPr/>
        </p:nvCxnSpPr>
        <p:spPr>
          <a:xfrm>
            <a:off x="4751109" y="3761890"/>
            <a:ext cx="16571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10CA8A14-13F7-26F5-137A-D632555F0E80}"/>
              </a:ext>
            </a:extLst>
          </p:cNvPr>
          <p:cNvCxnSpPr/>
          <p:nvPr/>
        </p:nvCxnSpPr>
        <p:spPr>
          <a:xfrm flipV="1">
            <a:off x="4751109" y="1909699"/>
            <a:ext cx="0" cy="18515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lede 10" descr="Et billede, der indeholder skærmbillede, tekst, software, Computerikon&#10;&#10;Automatisk genereret beskrivelse">
            <a:extLst>
              <a:ext uri="{FF2B5EF4-FFF2-40B4-BE49-F238E27FC236}">
                <a16:creationId xmlns:a16="http://schemas.microsoft.com/office/drawing/2014/main" id="{92F8D77E-AB0A-A8ED-0F3E-1D82F5C401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216" t="24070" r="12954" b="52624"/>
          <a:stretch/>
        </p:blipFill>
        <p:spPr bwMode="auto">
          <a:xfrm>
            <a:off x="8111536" y="4511978"/>
            <a:ext cx="3469005" cy="1533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FCA592C8-6994-A7F4-06EA-348C0A18F486}"/>
              </a:ext>
            </a:extLst>
          </p:cNvPr>
          <p:cNvSpPr txBox="1"/>
          <p:nvPr/>
        </p:nvSpPr>
        <p:spPr>
          <a:xfrm>
            <a:off x="8111536" y="3035927"/>
            <a:ext cx="358033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a-DK" dirty="0"/>
              <a:t>Det er muligt at ændre land,</a:t>
            </a:r>
          </a:p>
          <a:p>
            <a:r>
              <a:rPr lang="da-DK" dirty="0"/>
              <a:t>når man har rejst udenfor Grønland,</a:t>
            </a:r>
          </a:p>
          <a:p>
            <a:r>
              <a:rPr lang="da-DK" dirty="0"/>
              <a:t>husk destination f.eks. Washington</a:t>
            </a:r>
          </a:p>
          <a:p>
            <a:r>
              <a:rPr lang="da-DK" dirty="0"/>
              <a:t>eller København</a:t>
            </a:r>
          </a:p>
        </p:txBody>
      </p:sp>
      <p:cxnSp>
        <p:nvCxnSpPr>
          <p:cNvPr id="16" name="Lige pilforbindelse 15">
            <a:extLst>
              <a:ext uri="{FF2B5EF4-FFF2-40B4-BE49-F238E27FC236}">
                <a16:creationId xmlns:a16="http://schemas.microsoft.com/office/drawing/2014/main" id="{874D00B5-5416-652A-B3E0-553C2A3B2FF6}"/>
              </a:ext>
            </a:extLst>
          </p:cNvPr>
          <p:cNvCxnSpPr/>
          <p:nvPr/>
        </p:nvCxnSpPr>
        <p:spPr>
          <a:xfrm>
            <a:off x="6909847" y="3649574"/>
            <a:ext cx="109351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Lige pilforbindelse 17">
            <a:extLst>
              <a:ext uri="{FF2B5EF4-FFF2-40B4-BE49-F238E27FC236}">
                <a16:creationId xmlns:a16="http://schemas.microsoft.com/office/drawing/2014/main" id="{1E35E416-109A-62A2-47FB-77DB53BEDFC0}"/>
              </a:ext>
            </a:extLst>
          </p:cNvPr>
          <p:cNvCxnSpPr>
            <a:cxnSpLocks/>
          </p:cNvCxnSpPr>
          <p:nvPr/>
        </p:nvCxnSpPr>
        <p:spPr>
          <a:xfrm>
            <a:off x="9922224" y="4062952"/>
            <a:ext cx="0" cy="3453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21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74B3C2E8-E817-B60D-F174-5D7BF4096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a-DK" dirty="0"/>
              <a:t>Opret en rejseafregning - Diæter</a:t>
            </a:r>
            <a:endParaRPr lang="kl-GL" dirty="0"/>
          </a:p>
        </p:txBody>
      </p:sp>
      <p:pic>
        <p:nvPicPr>
          <p:cNvPr id="5" name="Pladsholder til indhold 4" descr="Et billede, der indeholder tekst, skærmbillede, software, Computerikon&#10;&#10;Automatisk genereret beskrivelse">
            <a:extLst>
              <a:ext uri="{FF2B5EF4-FFF2-40B4-BE49-F238E27FC236}">
                <a16:creationId xmlns:a16="http://schemas.microsoft.com/office/drawing/2014/main" id="{604D2646-D938-12E4-B958-88B7D3CD5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470" t="8406" r="12738" b="45747"/>
          <a:stretch/>
        </p:blipFill>
        <p:spPr bwMode="auto">
          <a:xfrm>
            <a:off x="838200" y="1690688"/>
            <a:ext cx="8703709" cy="4351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45AC1D79-2CAA-E41D-EB55-623F42E6A411}"/>
              </a:ext>
            </a:extLst>
          </p:cNvPr>
          <p:cNvSpPr txBox="1"/>
          <p:nvPr/>
        </p:nvSpPr>
        <p:spPr>
          <a:xfrm>
            <a:off x="977226" y="1263368"/>
            <a:ext cx="20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Tryk på ”fortsæt”</a:t>
            </a:r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D72DA068-AD49-BC8D-41F8-D40ACEE14F0A}"/>
              </a:ext>
            </a:extLst>
          </p:cNvPr>
          <p:cNvCxnSpPr>
            <a:cxnSpLocks/>
          </p:cNvCxnSpPr>
          <p:nvPr/>
        </p:nvCxnSpPr>
        <p:spPr>
          <a:xfrm flipH="1">
            <a:off x="518474" y="1470581"/>
            <a:ext cx="235671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057AB6C7-4655-CDCE-72C3-8874C7214602}"/>
              </a:ext>
            </a:extLst>
          </p:cNvPr>
          <p:cNvCxnSpPr/>
          <p:nvPr/>
        </p:nvCxnSpPr>
        <p:spPr>
          <a:xfrm>
            <a:off x="518474" y="1470581"/>
            <a:ext cx="0" cy="1791093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pilforbindelse 13">
            <a:extLst>
              <a:ext uri="{FF2B5EF4-FFF2-40B4-BE49-F238E27FC236}">
                <a16:creationId xmlns:a16="http://schemas.microsoft.com/office/drawing/2014/main" id="{78A55147-0E2E-21AA-3799-69E03D31B0DE}"/>
              </a:ext>
            </a:extLst>
          </p:cNvPr>
          <p:cNvCxnSpPr/>
          <p:nvPr/>
        </p:nvCxnSpPr>
        <p:spPr>
          <a:xfrm>
            <a:off x="518474" y="3261674"/>
            <a:ext cx="235671" cy="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078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13DCD9AB-599C-1467-5DD7-5EB92B5D2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a-DK" dirty="0"/>
              <a:t>Opret en rejseafregning - Diæter</a:t>
            </a:r>
            <a:endParaRPr lang="kl-GL" dirty="0"/>
          </a:p>
        </p:txBody>
      </p:sp>
      <p:pic>
        <p:nvPicPr>
          <p:cNvPr id="5" name="Pladsholder til indhold 4" descr="Et billede, der indeholder tekst, skærmbillede, software, Computerikon&#10;&#10;Automatisk genereret beskrivelse">
            <a:extLst>
              <a:ext uri="{FF2B5EF4-FFF2-40B4-BE49-F238E27FC236}">
                <a16:creationId xmlns:a16="http://schemas.microsoft.com/office/drawing/2014/main" id="{D058EC53-574F-CA9E-13BD-DACB73E7C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470" t="8022" r="12738" b="38488"/>
          <a:stretch/>
        </p:blipFill>
        <p:spPr bwMode="auto">
          <a:xfrm>
            <a:off x="977226" y="2121032"/>
            <a:ext cx="7460067" cy="4351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8D3CC12C-BC9D-A943-296F-BC2CD32293E8}"/>
              </a:ext>
            </a:extLst>
          </p:cNvPr>
          <p:cNvSpPr txBox="1"/>
          <p:nvPr/>
        </p:nvSpPr>
        <p:spPr>
          <a:xfrm>
            <a:off x="977226" y="1263368"/>
            <a:ext cx="10569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Indtast reduktionerne, ved at klikke på dagene enkeltvis. Kør musen over til ”mandag” får at åbne en boks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Angiv måltiderne, hvis rejseplanen inkludere måltider. Luk boksen med ”Gem og luk” og indtaste den næste</a:t>
            </a:r>
          </a:p>
        </p:txBody>
      </p:sp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8216FF59-CEE1-0EAD-2143-2D4BBF2E199F}"/>
              </a:ext>
            </a:extLst>
          </p:cNvPr>
          <p:cNvCxnSpPr/>
          <p:nvPr/>
        </p:nvCxnSpPr>
        <p:spPr>
          <a:xfrm>
            <a:off x="735291" y="5024486"/>
            <a:ext cx="386499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lede 10">
            <a:extLst>
              <a:ext uri="{FF2B5EF4-FFF2-40B4-BE49-F238E27FC236}">
                <a16:creationId xmlns:a16="http://schemas.microsoft.com/office/drawing/2014/main" id="{7FE70F6A-C150-6DA1-C6EB-8592BA10B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411" y="2588931"/>
            <a:ext cx="3543795" cy="42106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5B308F71-EF38-0550-3BA7-DBBD19293114}"/>
              </a:ext>
            </a:extLst>
          </p:cNvPr>
          <p:cNvCxnSpPr>
            <a:cxnSpLocks/>
          </p:cNvCxnSpPr>
          <p:nvPr/>
        </p:nvCxnSpPr>
        <p:spPr>
          <a:xfrm flipV="1">
            <a:off x="735291" y="1448034"/>
            <a:ext cx="0" cy="3576452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Lige forbindelse 15">
            <a:extLst>
              <a:ext uri="{FF2B5EF4-FFF2-40B4-BE49-F238E27FC236}">
                <a16:creationId xmlns:a16="http://schemas.microsoft.com/office/drawing/2014/main" id="{F7F9A4FD-EC49-7252-86F5-01AAD74548DC}"/>
              </a:ext>
            </a:extLst>
          </p:cNvPr>
          <p:cNvCxnSpPr>
            <a:cxnSpLocks/>
          </p:cNvCxnSpPr>
          <p:nvPr/>
        </p:nvCxnSpPr>
        <p:spPr>
          <a:xfrm>
            <a:off x="735291" y="1448034"/>
            <a:ext cx="193249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Lige pilforbindelse 17">
            <a:extLst>
              <a:ext uri="{FF2B5EF4-FFF2-40B4-BE49-F238E27FC236}">
                <a16:creationId xmlns:a16="http://schemas.microsoft.com/office/drawing/2014/main" id="{99E7DF78-1017-4878-BA2B-A6CCEA63B3B8}"/>
              </a:ext>
            </a:extLst>
          </p:cNvPr>
          <p:cNvCxnSpPr/>
          <p:nvPr/>
        </p:nvCxnSpPr>
        <p:spPr>
          <a:xfrm flipV="1">
            <a:off x="1517715" y="4694250"/>
            <a:ext cx="5590095" cy="47432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Billede 19">
            <a:extLst>
              <a:ext uri="{FF2B5EF4-FFF2-40B4-BE49-F238E27FC236}">
                <a16:creationId xmlns:a16="http://schemas.microsoft.com/office/drawing/2014/main" id="{807C7893-C0D3-4C81-9479-65907B761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7169" y="4741682"/>
            <a:ext cx="2520582" cy="1491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3" name="Lige forbindelse 22">
            <a:extLst>
              <a:ext uri="{FF2B5EF4-FFF2-40B4-BE49-F238E27FC236}">
                <a16:creationId xmlns:a16="http://schemas.microsoft.com/office/drawing/2014/main" id="{B018A028-6939-D127-AB9C-0C836A175067}"/>
              </a:ext>
            </a:extLst>
          </p:cNvPr>
          <p:cNvCxnSpPr/>
          <p:nvPr/>
        </p:nvCxnSpPr>
        <p:spPr>
          <a:xfrm>
            <a:off x="8559538" y="2022513"/>
            <a:ext cx="0" cy="4547969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Lige pilforbindelse 24">
            <a:extLst>
              <a:ext uri="{FF2B5EF4-FFF2-40B4-BE49-F238E27FC236}">
                <a16:creationId xmlns:a16="http://schemas.microsoft.com/office/drawing/2014/main" id="{B5B8136A-ABC1-7824-1E7B-AE05C7F390D6}"/>
              </a:ext>
            </a:extLst>
          </p:cNvPr>
          <p:cNvCxnSpPr/>
          <p:nvPr/>
        </p:nvCxnSpPr>
        <p:spPr>
          <a:xfrm>
            <a:off x="8550111" y="6579909"/>
            <a:ext cx="735291" cy="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760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D03CA2C0-50CF-7A7B-701B-88AB4B3F4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a-DK" dirty="0"/>
              <a:t>Opret en rejseafregning - Diæter</a:t>
            </a:r>
            <a:endParaRPr lang="kl-GL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DE6743A9-AD83-D119-5C9D-DEEAAA732DE4}"/>
              </a:ext>
            </a:extLst>
          </p:cNvPr>
          <p:cNvSpPr txBox="1"/>
          <p:nvPr/>
        </p:nvSpPr>
        <p:spPr>
          <a:xfrm>
            <a:off x="977226" y="1263368"/>
            <a:ext cx="6709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Tilføj en rejseplan før rejseafregningen bliver sendt til godkendelse</a:t>
            </a:r>
          </a:p>
        </p:txBody>
      </p:sp>
      <p:pic>
        <p:nvPicPr>
          <p:cNvPr id="15" name="Billede 14" descr="Et billede, der indeholder skærmbillede, tekst, software, Computerikon&#10;&#10;Automatisk genereret beskrivelse">
            <a:extLst>
              <a:ext uri="{FF2B5EF4-FFF2-40B4-BE49-F238E27FC236}">
                <a16:creationId xmlns:a16="http://schemas.microsoft.com/office/drawing/2014/main" id="{F2D468AE-5713-ACAC-F2B4-851E728B8D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69" t="8462" r="12832" b="21947"/>
          <a:stretch/>
        </p:blipFill>
        <p:spPr bwMode="auto">
          <a:xfrm>
            <a:off x="1332525" y="1776413"/>
            <a:ext cx="5998609" cy="45336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0" name="Lige forbindelse 19">
            <a:extLst>
              <a:ext uri="{FF2B5EF4-FFF2-40B4-BE49-F238E27FC236}">
                <a16:creationId xmlns:a16="http://schemas.microsoft.com/office/drawing/2014/main" id="{C5F89D4E-7379-BF33-A9C7-782500B3732E}"/>
              </a:ext>
            </a:extLst>
          </p:cNvPr>
          <p:cNvCxnSpPr/>
          <p:nvPr/>
        </p:nvCxnSpPr>
        <p:spPr>
          <a:xfrm>
            <a:off x="1104900" y="1632700"/>
            <a:ext cx="0" cy="4377575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Lige pilforbindelse 21">
            <a:extLst>
              <a:ext uri="{FF2B5EF4-FFF2-40B4-BE49-F238E27FC236}">
                <a16:creationId xmlns:a16="http://schemas.microsoft.com/office/drawing/2014/main" id="{D41D34DD-E44F-80A6-D7FB-7FAD24B1CA18}"/>
              </a:ext>
            </a:extLst>
          </p:cNvPr>
          <p:cNvCxnSpPr/>
          <p:nvPr/>
        </p:nvCxnSpPr>
        <p:spPr>
          <a:xfrm>
            <a:off x="1104900" y="6010275"/>
            <a:ext cx="224161" cy="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illede 1" descr="Et billede, der indeholder tekst, skærmbillede, software, Computerikon&#10;&#10;Automatisk genereret beskrivelse">
            <a:extLst>
              <a:ext uri="{FF2B5EF4-FFF2-40B4-BE49-F238E27FC236}">
                <a16:creationId xmlns:a16="http://schemas.microsoft.com/office/drawing/2014/main" id="{00544794-BCCA-288E-4189-3F7E1EDD26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809" t="15009" r="22840" b="22713"/>
          <a:stretch/>
        </p:blipFill>
        <p:spPr bwMode="auto">
          <a:xfrm>
            <a:off x="5936291" y="2894335"/>
            <a:ext cx="4123801" cy="3231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Lige pilforbindelse 4">
            <a:extLst>
              <a:ext uri="{FF2B5EF4-FFF2-40B4-BE49-F238E27FC236}">
                <a16:creationId xmlns:a16="http://schemas.microsoft.com/office/drawing/2014/main" id="{8A440C6F-8F50-6815-F04C-0ECA6CD2D2CC}"/>
              </a:ext>
            </a:extLst>
          </p:cNvPr>
          <p:cNvCxnSpPr/>
          <p:nvPr/>
        </p:nvCxnSpPr>
        <p:spPr>
          <a:xfrm>
            <a:off x="1744910" y="6010275"/>
            <a:ext cx="4351090" cy="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310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06799E17-7BDE-BDF4-91B2-FF7F0633C0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678062"/>
            <a:ext cx="6935168" cy="2124371"/>
          </a:xfr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9F932978-05B0-D08A-01E9-F1EBEB14EE11}"/>
              </a:ext>
            </a:extLst>
          </p:cNvPr>
          <p:cNvSpPr txBox="1">
            <a:spLocks/>
          </p:cNvSpPr>
          <p:nvPr/>
        </p:nvSpPr>
        <p:spPr>
          <a:xfrm>
            <a:off x="838200" y="3413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Opret en rejseafregning - Diæter</a:t>
            </a:r>
            <a:endParaRPr lang="kl-GL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54E448B6-2674-5A48-385C-B0ABDCB32F6F}"/>
              </a:ext>
            </a:extLst>
          </p:cNvPr>
          <p:cNvSpPr txBox="1"/>
          <p:nvPr/>
        </p:nvSpPr>
        <p:spPr>
          <a:xfrm>
            <a:off x="838200" y="1482259"/>
            <a:ext cx="6512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Ved manglende rejseplan, kan rejseafregningen ikke færdiggøres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2413C31-A2DF-D4B2-E0EC-6171253617B5}"/>
              </a:ext>
            </a:extLst>
          </p:cNvPr>
          <p:cNvSpPr/>
          <p:nvPr/>
        </p:nvSpPr>
        <p:spPr>
          <a:xfrm>
            <a:off x="3355942" y="3497344"/>
            <a:ext cx="2865749" cy="433633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l-GL"/>
          </a:p>
        </p:txBody>
      </p:sp>
    </p:spTree>
    <p:extLst>
      <p:ext uri="{BB962C8B-B14F-4D97-AF65-F5344CB8AC3E}">
        <p14:creationId xmlns:p14="http://schemas.microsoft.com/office/powerpoint/2010/main" val="1853852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F6F7AF7D-5208-F51F-1256-075E2E2A0BE0}"/>
              </a:ext>
            </a:extLst>
          </p:cNvPr>
          <p:cNvSpPr txBox="1">
            <a:spLocks/>
          </p:cNvSpPr>
          <p:nvPr/>
        </p:nvSpPr>
        <p:spPr>
          <a:xfrm>
            <a:off x="838200" y="3170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Opret en rejseafregning - Diæter</a:t>
            </a:r>
            <a:endParaRPr lang="kl-GL" dirty="0"/>
          </a:p>
        </p:txBody>
      </p:sp>
      <p:pic>
        <p:nvPicPr>
          <p:cNvPr id="9" name="Billede 8" descr="Et billede, der indeholder skærmbillede, tekst, software, Computerikon&#10;&#10;Automatisk genereret beskrivelse">
            <a:extLst>
              <a:ext uri="{FF2B5EF4-FFF2-40B4-BE49-F238E27FC236}">
                <a16:creationId xmlns:a16="http://schemas.microsoft.com/office/drawing/2014/main" id="{065F65E6-B005-C1C9-2CFD-2ADAE5606E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14" t="46613" r="13060" b="8684"/>
          <a:stretch/>
        </p:blipFill>
        <p:spPr bwMode="auto">
          <a:xfrm>
            <a:off x="838200" y="2199222"/>
            <a:ext cx="6463665" cy="3171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AC06BA3C-3417-43FF-AC90-814C8FCDD49D}"/>
              </a:ext>
            </a:extLst>
          </p:cNvPr>
          <p:cNvSpPr txBox="1"/>
          <p:nvPr/>
        </p:nvSpPr>
        <p:spPr>
          <a:xfrm>
            <a:off x="838200" y="1482259"/>
            <a:ext cx="6523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Når en rejseplan er blevet indlæst, skal denne gemmes og lukkes</a:t>
            </a:r>
          </a:p>
        </p:txBody>
      </p:sp>
      <p:cxnSp>
        <p:nvCxnSpPr>
          <p:cNvPr id="12" name="Lige pilforbindelse 11">
            <a:extLst>
              <a:ext uri="{FF2B5EF4-FFF2-40B4-BE49-F238E27FC236}">
                <a16:creationId xmlns:a16="http://schemas.microsoft.com/office/drawing/2014/main" id="{3AAFFDC1-12BE-A907-A156-335FD1EAD3D6}"/>
              </a:ext>
            </a:extLst>
          </p:cNvPr>
          <p:cNvCxnSpPr/>
          <p:nvPr/>
        </p:nvCxnSpPr>
        <p:spPr>
          <a:xfrm>
            <a:off x="1309036" y="1905802"/>
            <a:ext cx="0" cy="2242686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lede 12" descr="Et billede, der indeholder skærmbillede, tekst, software, Computerikon&#10;&#10;Automatisk genereret beskrivelse">
            <a:extLst>
              <a:ext uri="{FF2B5EF4-FFF2-40B4-BE49-F238E27FC236}">
                <a16:creationId xmlns:a16="http://schemas.microsoft.com/office/drawing/2014/main" id="{89352D39-95CA-9010-01E9-C658180323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77" t="8888" r="16326" b="59556"/>
          <a:stretch/>
        </p:blipFill>
        <p:spPr bwMode="auto">
          <a:xfrm>
            <a:off x="5807647" y="2665946"/>
            <a:ext cx="5648325" cy="2238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5" name="Lige pilforbindelse 14">
            <a:extLst>
              <a:ext uri="{FF2B5EF4-FFF2-40B4-BE49-F238E27FC236}">
                <a16:creationId xmlns:a16="http://schemas.microsoft.com/office/drawing/2014/main" id="{C0F2BB0F-37E4-E352-19A6-B1880067ACD3}"/>
              </a:ext>
            </a:extLst>
          </p:cNvPr>
          <p:cNvCxnSpPr/>
          <p:nvPr/>
        </p:nvCxnSpPr>
        <p:spPr>
          <a:xfrm>
            <a:off x="6165130" y="1905802"/>
            <a:ext cx="0" cy="17871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felt 15">
            <a:extLst>
              <a:ext uri="{FF2B5EF4-FFF2-40B4-BE49-F238E27FC236}">
                <a16:creationId xmlns:a16="http://schemas.microsoft.com/office/drawing/2014/main" id="{B0DD5149-9BA0-7E77-E6B6-6C1F6C906D26}"/>
              </a:ext>
            </a:extLst>
          </p:cNvPr>
          <p:cNvSpPr txBox="1"/>
          <p:nvPr/>
        </p:nvSpPr>
        <p:spPr>
          <a:xfrm>
            <a:off x="9708823" y="6028747"/>
            <a:ext cx="79380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a-DK" dirty="0"/>
              <a:t>Udlæg</a:t>
            </a:r>
          </a:p>
        </p:txBody>
      </p:sp>
      <p:sp>
        <p:nvSpPr>
          <p:cNvPr id="17" name="Pil: nedad 16">
            <a:extLst>
              <a:ext uri="{FF2B5EF4-FFF2-40B4-BE49-F238E27FC236}">
                <a16:creationId xmlns:a16="http://schemas.microsoft.com/office/drawing/2014/main" id="{3DA457EC-883B-B74B-406D-9329761C1734}"/>
              </a:ext>
            </a:extLst>
          </p:cNvPr>
          <p:cNvSpPr/>
          <p:nvPr/>
        </p:nvSpPr>
        <p:spPr>
          <a:xfrm rot="16200000">
            <a:off x="10738895" y="5877864"/>
            <a:ext cx="367645" cy="672785"/>
          </a:xfrm>
          <a:prstGeom prst="downArrow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l-GL"/>
          </a:p>
        </p:txBody>
      </p:sp>
    </p:spTree>
    <p:extLst>
      <p:ext uri="{BB962C8B-B14F-4D97-AF65-F5344CB8AC3E}">
        <p14:creationId xmlns:p14="http://schemas.microsoft.com/office/powerpoint/2010/main" val="2467139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AF112E28-A2EE-B963-DD64-7B4157F8A256}"/>
              </a:ext>
            </a:extLst>
          </p:cNvPr>
          <p:cNvSpPr txBox="1">
            <a:spLocks/>
          </p:cNvSpPr>
          <p:nvPr/>
        </p:nvSpPr>
        <p:spPr>
          <a:xfrm>
            <a:off x="838200" y="3691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Opret en rejseafregning - Udlæg</a:t>
            </a:r>
            <a:endParaRPr lang="kl-GL" dirty="0"/>
          </a:p>
        </p:txBody>
      </p:sp>
      <p:pic>
        <p:nvPicPr>
          <p:cNvPr id="10" name="Billede 9" descr="Et billede, der indeholder tekst, skærmbillede, software, Computerikon&#10;&#10;Automatisk genereret beskrivelse">
            <a:extLst>
              <a:ext uri="{FF2B5EF4-FFF2-40B4-BE49-F238E27FC236}">
                <a16:creationId xmlns:a16="http://schemas.microsoft.com/office/drawing/2014/main" id="{9B4EED7A-4365-821B-C453-0B0EEF2965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76" t="8209" r="12738" b="63703"/>
          <a:stretch/>
        </p:blipFill>
        <p:spPr bwMode="auto">
          <a:xfrm>
            <a:off x="1363927" y="2248217"/>
            <a:ext cx="7767320" cy="23615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86A58E22-A11E-7F4E-D515-1EB64955F75C}"/>
              </a:ext>
            </a:extLst>
          </p:cNvPr>
          <p:cNvSpPr txBox="1"/>
          <p:nvPr/>
        </p:nvSpPr>
        <p:spPr>
          <a:xfrm>
            <a:off x="838200" y="1510013"/>
            <a:ext cx="1012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Tilføj et udlæg, hvis rejsende selv har betalt for taxa, kontorartikler m.v., ved at klikke på opret - udlæg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20AB30D1-4AF7-7B85-4CB7-83BF6A084F1D}"/>
              </a:ext>
            </a:extLst>
          </p:cNvPr>
          <p:cNvCxnSpPr/>
          <p:nvPr/>
        </p:nvCxnSpPr>
        <p:spPr>
          <a:xfrm>
            <a:off x="1102936" y="1879345"/>
            <a:ext cx="0" cy="2098766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pilforbindelse 14">
            <a:extLst>
              <a:ext uri="{FF2B5EF4-FFF2-40B4-BE49-F238E27FC236}">
                <a16:creationId xmlns:a16="http://schemas.microsoft.com/office/drawing/2014/main" id="{85632816-E888-0129-2A80-86050483FC21}"/>
              </a:ext>
            </a:extLst>
          </p:cNvPr>
          <p:cNvCxnSpPr/>
          <p:nvPr/>
        </p:nvCxnSpPr>
        <p:spPr>
          <a:xfrm>
            <a:off x="1102936" y="3978111"/>
            <a:ext cx="260991" cy="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395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felt 5">
            <a:extLst>
              <a:ext uri="{FF2B5EF4-FFF2-40B4-BE49-F238E27FC236}">
                <a16:creationId xmlns:a16="http://schemas.microsoft.com/office/drawing/2014/main" id="{2B88E49C-4FCE-468E-B8AE-D5E8616C0A1B}"/>
              </a:ext>
            </a:extLst>
          </p:cNvPr>
          <p:cNvSpPr txBox="1"/>
          <p:nvPr/>
        </p:nvSpPr>
        <p:spPr>
          <a:xfrm>
            <a:off x="1001028" y="1284852"/>
            <a:ext cx="3857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Vælg </a:t>
            </a:r>
            <a:r>
              <a:rPr lang="da-DK" dirty="0" err="1"/>
              <a:t>f.eks</a:t>
            </a:r>
            <a:r>
              <a:rPr lang="da-DK" dirty="0"/>
              <a:t> ”taxa” under omkostning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151B7BDA-06C5-78F2-06A8-D41165D7DF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63" t="7825" r="12763" b="30702"/>
          <a:stretch/>
        </p:blipFill>
        <p:spPr>
          <a:xfrm>
            <a:off x="1001028" y="2075698"/>
            <a:ext cx="5900286" cy="3927546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F0DFC36F-43EB-C9FA-6C7C-056619AA485F}"/>
              </a:ext>
            </a:extLst>
          </p:cNvPr>
          <p:cNvSpPr txBox="1">
            <a:spLocks/>
          </p:cNvSpPr>
          <p:nvPr/>
        </p:nvSpPr>
        <p:spPr>
          <a:xfrm>
            <a:off x="838200" y="2824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Opret en rejseafregning - Udlæg</a:t>
            </a:r>
            <a:endParaRPr lang="kl-GL" dirty="0"/>
          </a:p>
        </p:txBody>
      </p:sp>
      <p:pic>
        <p:nvPicPr>
          <p:cNvPr id="12" name="Billede 11" descr="Et billede, der indeholder skærmbillede, tekst, software, Computerikon&#10;&#10;Automatisk genereret beskrivelse">
            <a:extLst>
              <a:ext uri="{FF2B5EF4-FFF2-40B4-BE49-F238E27FC236}">
                <a16:creationId xmlns:a16="http://schemas.microsoft.com/office/drawing/2014/main" id="{992747BA-D038-9DBB-1288-A971B5277F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577" t="25980" r="14565" b="31228"/>
          <a:stretch/>
        </p:blipFill>
        <p:spPr bwMode="auto">
          <a:xfrm>
            <a:off x="7107812" y="3089352"/>
            <a:ext cx="4817096" cy="24585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6" name="Lige pilforbindelse 15">
            <a:extLst>
              <a:ext uri="{FF2B5EF4-FFF2-40B4-BE49-F238E27FC236}">
                <a16:creationId xmlns:a16="http://schemas.microsoft.com/office/drawing/2014/main" id="{3C3E9560-78E5-66C0-7E43-A114D6F390F1}"/>
              </a:ext>
            </a:extLst>
          </p:cNvPr>
          <p:cNvCxnSpPr>
            <a:cxnSpLocks/>
          </p:cNvCxnSpPr>
          <p:nvPr/>
        </p:nvCxnSpPr>
        <p:spPr>
          <a:xfrm>
            <a:off x="6096000" y="1523210"/>
            <a:ext cx="0" cy="2436394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Lige forbindelse 20">
            <a:extLst>
              <a:ext uri="{FF2B5EF4-FFF2-40B4-BE49-F238E27FC236}">
                <a16:creationId xmlns:a16="http://schemas.microsoft.com/office/drawing/2014/main" id="{85069981-77B7-D835-8AC2-990957CA0DCC}"/>
              </a:ext>
            </a:extLst>
          </p:cNvPr>
          <p:cNvCxnSpPr>
            <a:cxnSpLocks/>
          </p:cNvCxnSpPr>
          <p:nvPr/>
        </p:nvCxnSpPr>
        <p:spPr>
          <a:xfrm flipH="1">
            <a:off x="5109328" y="1523210"/>
            <a:ext cx="986672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Lige pilforbindelse 22">
            <a:extLst>
              <a:ext uri="{FF2B5EF4-FFF2-40B4-BE49-F238E27FC236}">
                <a16:creationId xmlns:a16="http://schemas.microsoft.com/office/drawing/2014/main" id="{EA91D094-1634-F122-CCFF-6C27E3DB43CD}"/>
              </a:ext>
            </a:extLst>
          </p:cNvPr>
          <p:cNvCxnSpPr>
            <a:cxnSpLocks/>
          </p:cNvCxnSpPr>
          <p:nvPr/>
        </p:nvCxnSpPr>
        <p:spPr>
          <a:xfrm>
            <a:off x="6297107" y="4133739"/>
            <a:ext cx="1574274" cy="82476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529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2E92D395-D2BA-5F53-566D-4E2CA5370044}"/>
              </a:ext>
            </a:extLst>
          </p:cNvPr>
          <p:cNvSpPr txBox="1">
            <a:spLocks/>
          </p:cNvSpPr>
          <p:nvPr/>
        </p:nvSpPr>
        <p:spPr>
          <a:xfrm>
            <a:off x="838200" y="2824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Opret en rejseafregning - Udlæg</a:t>
            </a:r>
            <a:endParaRPr lang="kl-GL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3FA48F7-DCB4-3FEB-329E-0D240A587FB1}"/>
              </a:ext>
            </a:extLst>
          </p:cNvPr>
          <p:cNvSpPr txBox="1"/>
          <p:nvPr/>
        </p:nvSpPr>
        <p:spPr>
          <a:xfrm>
            <a:off x="1019882" y="1284852"/>
            <a:ext cx="6397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Tilføj kvitteringen som dokumentation for at får den refunderet</a:t>
            </a:r>
          </a:p>
        </p:txBody>
      </p:sp>
      <p:pic>
        <p:nvPicPr>
          <p:cNvPr id="7" name="Billede 6" descr="Et billede, der indeholder skærmbillede, tekst, software, Computerikon&#10;&#10;Automatisk genereret beskrivelse">
            <a:extLst>
              <a:ext uri="{FF2B5EF4-FFF2-40B4-BE49-F238E27FC236}">
                <a16:creationId xmlns:a16="http://schemas.microsoft.com/office/drawing/2014/main" id="{3960E48F-E09C-1373-989A-24A8AB7543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55" t="33622" r="13169" b="28171"/>
          <a:stretch/>
        </p:blipFill>
        <p:spPr bwMode="auto">
          <a:xfrm>
            <a:off x="1398752" y="1908544"/>
            <a:ext cx="6924675" cy="29089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6BBF353F-AE54-0196-F68E-A490FB1DFAB7}"/>
              </a:ext>
            </a:extLst>
          </p:cNvPr>
          <p:cNvCxnSpPr/>
          <p:nvPr/>
        </p:nvCxnSpPr>
        <p:spPr>
          <a:xfrm>
            <a:off x="1696825" y="1608052"/>
            <a:ext cx="0" cy="2671717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lede 10">
            <a:extLst>
              <a:ext uri="{FF2B5EF4-FFF2-40B4-BE49-F238E27FC236}">
                <a16:creationId xmlns:a16="http://schemas.microsoft.com/office/drawing/2014/main" id="{BAAAC5E4-11DC-1FA9-AADF-DD3AE16D5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795" y="2108119"/>
            <a:ext cx="4790113" cy="43432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3" name="Lige pilforbindelse 12">
            <a:extLst>
              <a:ext uri="{FF2B5EF4-FFF2-40B4-BE49-F238E27FC236}">
                <a16:creationId xmlns:a16="http://schemas.microsoft.com/office/drawing/2014/main" id="{83A38155-B5DC-86E3-0F69-B909AAF303DD}"/>
              </a:ext>
            </a:extLst>
          </p:cNvPr>
          <p:cNvCxnSpPr/>
          <p:nvPr/>
        </p:nvCxnSpPr>
        <p:spPr>
          <a:xfrm>
            <a:off x="1828800" y="4468305"/>
            <a:ext cx="5213023" cy="180052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pilforbindelse 14">
            <a:extLst>
              <a:ext uri="{FF2B5EF4-FFF2-40B4-BE49-F238E27FC236}">
                <a16:creationId xmlns:a16="http://schemas.microsoft.com/office/drawing/2014/main" id="{15E7A186-1DDD-6EA6-5FCE-B1ACFF4912CE}"/>
              </a:ext>
            </a:extLst>
          </p:cNvPr>
          <p:cNvCxnSpPr/>
          <p:nvPr/>
        </p:nvCxnSpPr>
        <p:spPr>
          <a:xfrm flipV="1">
            <a:off x="7579151" y="5203596"/>
            <a:ext cx="1480008" cy="1046375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Lige pilforbindelse 16">
            <a:extLst>
              <a:ext uri="{FF2B5EF4-FFF2-40B4-BE49-F238E27FC236}">
                <a16:creationId xmlns:a16="http://schemas.microsoft.com/office/drawing/2014/main" id="{810FA6EE-ECA7-B8F1-679C-B76A4DBC0202}"/>
              </a:ext>
            </a:extLst>
          </p:cNvPr>
          <p:cNvCxnSpPr/>
          <p:nvPr/>
        </p:nvCxnSpPr>
        <p:spPr>
          <a:xfrm>
            <a:off x="9747315" y="5203596"/>
            <a:ext cx="838986" cy="91440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002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ECB434-03C0-3B5E-EF81-E384FDF8B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16" y="476053"/>
            <a:ext cx="10515600" cy="624776"/>
          </a:xfrm>
        </p:spPr>
        <p:txBody>
          <a:bodyPr>
            <a:normAutofit fontScale="90000"/>
          </a:bodyPr>
          <a:lstStyle/>
          <a:p>
            <a:r>
              <a:rPr lang="da-DK" dirty="0"/>
              <a:t>Før udbetaling af rejseafregning</a:t>
            </a:r>
            <a:endParaRPr lang="kl-GL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5BFE5BF-F577-46EE-9543-91EDCA7D2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5423"/>
            <a:ext cx="10515600" cy="4826524"/>
          </a:xfrm>
        </p:spPr>
        <p:txBody>
          <a:bodyPr>
            <a:normAutofit lnSpcReduction="10000"/>
          </a:bodyPr>
          <a:lstStyle/>
          <a:p>
            <a:r>
              <a:rPr lang="da-DK" dirty="0"/>
              <a:t>Enhedens 1. &amp; 2. godkender iht. Regnskabsinstruks Sektion 1.2.B, kapitel 2. Forvaltning af udgifter skal nøje undersøge, om der er indlæst og indtastet korrekte oplysninger og dokumentationer samt om kontering er rigtigt, før godkendelse.</a:t>
            </a:r>
          </a:p>
          <a:p>
            <a:r>
              <a:rPr lang="da-DK" dirty="0"/>
              <a:t>Alle rejseafregninger som er blevet 1. og 2. godkendt af enheden udbetales af kreditorafdelingen, har i spørgsmål til udbetaling, kontakt </a:t>
            </a:r>
            <a:r>
              <a:rPr lang="da-DK" dirty="0">
                <a:hlinkClick r:id="rId2"/>
              </a:rPr>
              <a:t>Kreditor@nanoq.gl</a:t>
            </a:r>
            <a:r>
              <a:rPr lang="da-DK" dirty="0"/>
              <a:t>  </a:t>
            </a:r>
          </a:p>
          <a:p>
            <a:r>
              <a:rPr lang="kl-GL" dirty="0"/>
              <a:t>Kontakt din nærmeste leder/den der har stået for 1. og 2. godkendelse i Acubiz hvis udbetaling ikke er foretaget</a:t>
            </a:r>
          </a:p>
          <a:p>
            <a:r>
              <a:rPr lang="da-DK" dirty="0"/>
              <a:t>Ved evt. brud af rejseinstruks, underrettes til enhedens nærmeste leder, det kan være manglende dokumentation og gentagende brug af samme kvitteringer</a:t>
            </a:r>
          </a:p>
        </p:txBody>
      </p:sp>
    </p:spTree>
    <p:extLst>
      <p:ext uri="{BB962C8B-B14F-4D97-AF65-F5344CB8AC3E}">
        <p14:creationId xmlns:p14="http://schemas.microsoft.com/office/powerpoint/2010/main" val="656410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419451EC-CEEB-74B2-C10F-A1A376E6D4C1}"/>
              </a:ext>
            </a:extLst>
          </p:cNvPr>
          <p:cNvSpPr txBox="1">
            <a:spLocks/>
          </p:cNvSpPr>
          <p:nvPr/>
        </p:nvSpPr>
        <p:spPr>
          <a:xfrm>
            <a:off x="838200" y="2824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Opret en rejseafregning - Udlæg</a:t>
            </a:r>
            <a:endParaRPr lang="kl-GL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5BC5C4F5-93B6-21CF-ECC6-171A10145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600" y="2358189"/>
            <a:ext cx="4440061" cy="4384307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71890E55-5AA7-AC31-6A64-DE70F59F6C81}"/>
              </a:ext>
            </a:extLst>
          </p:cNvPr>
          <p:cNvSpPr txBox="1"/>
          <p:nvPr/>
        </p:nvSpPr>
        <p:spPr>
          <a:xfrm>
            <a:off x="1019882" y="1284852"/>
            <a:ext cx="108656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Ved dokumentering af en taxa kvittering, er de en krav om, at kvitteringen skal indeholde taxa firmaets logo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Husk! at underskrive kvitteringen, samtidigt med oplyse destinationen for kørslen f.eks.: Fra hotel til lufthavnen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Acubiz genkender allerede benyttet kvitteringer, herunder taxa og varesalg.</a:t>
            </a:r>
          </a:p>
        </p:txBody>
      </p:sp>
      <p:cxnSp>
        <p:nvCxnSpPr>
          <p:cNvPr id="3" name="Lige pilforbindelse 2">
            <a:extLst>
              <a:ext uri="{FF2B5EF4-FFF2-40B4-BE49-F238E27FC236}">
                <a16:creationId xmlns:a16="http://schemas.microsoft.com/office/drawing/2014/main" id="{E5F4695F-1C43-A9C8-9A4A-503C3EB5D720}"/>
              </a:ext>
            </a:extLst>
          </p:cNvPr>
          <p:cNvCxnSpPr/>
          <p:nvPr/>
        </p:nvCxnSpPr>
        <p:spPr>
          <a:xfrm flipH="1">
            <a:off x="4458878" y="2441542"/>
            <a:ext cx="5693790" cy="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2ACC613B-352E-96DF-BE0B-9E7DFFD26CAE}"/>
              </a:ext>
            </a:extLst>
          </p:cNvPr>
          <p:cNvCxnSpPr/>
          <p:nvPr/>
        </p:nvCxnSpPr>
        <p:spPr>
          <a:xfrm flipV="1">
            <a:off x="10143241" y="1913641"/>
            <a:ext cx="0" cy="527901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469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C5E8C589-FBE9-207F-FE24-163BC792D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55" y="1907637"/>
            <a:ext cx="7193660" cy="4133294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0ACF82E4-DA2D-928F-1D8D-69F41855519F}"/>
              </a:ext>
            </a:extLst>
          </p:cNvPr>
          <p:cNvSpPr txBox="1">
            <a:spLocks/>
          </p:cNvSpPr>
          <p:nvPr/>
        </p:nvSpPr>
        <p:spPr>
          <a:xfrm>
            <a:off x="583455" y="2908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Opret en rejseafregning - Udlæg</a:t>
            </a:r>
            <a:endParaRPr lang="kl-GL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C9C15ABF-0031-BFD2-D019-BEF3CEA9A58B}"/>
              </a:ext>
            </a:extLst>
          </p:cNvPr>
          <p:cNvSpPr txBox="1"/>
          <p:nvPr/>
        </p:nvSpPr>
        <p:spPr>
          <a:xfrm>
            <a:off x="684322" y="1247109"/>
            <a:ext cx="2200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Tryk ”Gem og Luk”</a:t>
            </a:r>
          </a:p>
        </p:txBody>
      </p:sp>
      <p:cxnSp>
        <p:nvCxnSpPr>
          <p:cNvPr id="14" name="Lige pilforbindelse 13">
            <a:extLst>
              <a:ext uri="{FF2B5EF4-FFF2-40B4-BE49-F238E27FC236}">
                <a16:creationId xmlns:a16="http://schemas.microsoft.com/office/drawing/2014/main" id="{C6611911-2490-2747-87CF-CEBC3C5E817D}"/>
              </a:ext>
            </a:extLst>
          </p:cNvPr>
          <p:cNvCxnSpPr/>
          <p:nvPr/>
        </p:nvCxnSpPr>
        <p:spPr>
          <a:xfrm>
            <a:off x="1082180" y="1616441"/>
            <a:ext cx="0" cy="1479097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felt 1">
            <a:extLst>
              <a:ext uri="{FF2B5EF4-FFF2-40B4-BE49-F238E27FC236}">
                <a16:creationId xmlns:a16="http://schemas.microsoft.com/office/drawing/2014/main" id="{A2914146-4C3D-ED59-8A3A-0B66DA31DFC2}"/>
              </a:ext>
            </a:extLst>
          </p:cNvPr>
          <p:cNvSpPr txBox="1"/>
          <p:nvPr/>
        </p:nvSpPr>
        <p:spPr>
          <a:xfrm>
            <a:off x="8370217" y="6030433"/>
            <a:ext cx="211846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a-DK" dirty="0"/>
              <a:t>Send til godkendelse</a:t>
            </a:r>
          </a:p>
        </p:txBody>
      </p:sp>
      <p:sp>
        <p:nvSpPr>
          <p:cNvPr id="3" name="Pil: nedad 2">
            <a:extLst>
              <a:ext uri="{FF2B5EF4-FFF2-40B4-BE49-F238E27FC236}">
                <a16:creationId xmlns:a16="http://schemas.microsoft.com/office/drawing/2014/main" id="{23647D8E-1236-2079-5541-2024225D75ED}"/>
              </a:ext>
            </a:extLst>
          </p:cNvPr>
          <p:cNvSpPr/>
          <p:nvPr/>
        </p:nvSpPr>
        <p:spPr>
          <a:xfrm rot="16200000">
            <a:off x="10738895" y="5877864"/>
            <a:ext cx="367645" cy="672785"/>
          </a:xfrm>
          <a:prstGeom prst="downArrow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l-GL"/>
          </a:p>
        </p:txBody>
      </p:sp>
    </p:spTree>
    <p:extLst>
      <p:ext uri="{BB962C8B-B14F-4D97-AF65-F5344CB8AC3E}">
        <p14:creationId xmlns:p14="http://schemas.microsoft.com/office/powerpoint/2010/main" val="2849367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873968C4-92A5-17E6-3192-1FA65D0AE922}"/>
              </a:ext>
            </a:extLst>
          </p:cNvPr>
          <p:cNvSpPr txBox="1">
            <a:spLocks/>
          </p:cNvSpPr>
          <p:nvPr/>
        </p:nvSpPr>
        <p:spPr>
          <a:xfrm>
            <a:off x="602308" y="5454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Opret en rejseafregning – Send til godkendelse</a:t>
            </a:r>
            <a:endParaRPr lang="kl-GL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739333A8-7B7E-B648-B06E-BA5CE471E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08" y="2514941"/>
            <a:ext cx="9440592" cy="3543795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9798197F-DBD7-B2E4-7CEB-B4E0F079C725}"/>
              </a:ext>
            </a:extLst>
          </p:cNvPr>
          <p:cNvSpPr txBox="1"/>
          <p:nvPr/>
        </p:nvSpPr>
        <p:spPr>
          <a:xfrm>
            <a:off x="602308" y="2008287"/>
            <a:ext cx="9725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Tryk ”Send til godkendelse”, og denne  rejseafregning vil havne på 1. &amp; 2. godkenderens indbakke   </a:t>
            </a:r>
          </a:p>
        </p:txBody>
      </p:sp>
      <p:cxnSp>
        <p:nvCxnSpPr>
          <p:cNvPr id="13" name="Lige pilforbindelse 12">
            <a:extLst>
              <a:ext uri="{FF2B5EF4-FFF2-40B4-BE49-F238E27FC236}">
                <a16:creationId xmlns:a16="http://schemas.microsoft.com/office/drawing/2014/main" id="{A89F88A1-1A66-E126-267A-3147E4606499}"/>
              </a:ext>
            </a:extLst>
          </p:cNvPr>
          <p:cNvCxnSpPr/>
          <p:nvPr/>
        </p:nvCxnSpPr>
        <p:spPr>
          <a:xfrm>
            <a:off x="1875934" y="2377619"/>
            <a:ext cx="0" cy="1741894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449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EAF24B39-0333-13CD-79D7-EC93071CB0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63" t="8105" r="12763" b="59614"/>
          <a:stretch/>
        </p:blipFill>
        <p:spPr>
          <a:xfrm>
            <a:off x="809324" y="3077851"/>
            <a:ext cx="7756254" cy="2711156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C7AD9176-94FD-5A1C-13C0-34DE0D648BC6}"/>
              </a:ext>
            </a:extLst>
          </p:cNvPr>
          <p:cNvSpPr txBox="1">
            <a:spLocks/>
          </p:cNvSpPr>
          <p:nvPr/>
        </p:nvSpPr>
        <p:spPr>
          <a:xfrm>
            <a:off x="602308" y="5454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Opret en rejseafregning – Send til godkendelse</a:t>
            </a:r>
            <a:endParaRPr lang="kl-GL" dirty="0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03154AB4-36F8-15B6-12DF-C482629C4E82}"/>
              </a:ext>
            </a:extLst>
          </p:cNvPr>
          <p:cNvSpPr txBox="1"/>
          <p:nvPr/>
        </p:nvSpPr>
        <p:spPr>
          <a:xfrm>
            <a:off x="602308" y="2008287"/>
            <a:ext cx="7963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Når en rejseafregning er sendt til godkendelse, vil der står ”Ingen transaktioner”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8C20BEEB-E6EB-90BD-FA12-D8C3558FEA50}"/>
              </a:ext>
            </a:extLst>
          </p:cNvPr>
          <p:cNvSpPr txBox="1"/>
          <p:nvPr/>
        </p:nvSpPr>
        <p:spPr>
          <a:xfrm>
            <a:off x="8798972" y="3482026"/>
            <a:ext cx="3109121" cy="64633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a-DK" dirty="0"/>
              <a:t>Tryk evt.F5 på tastaturen får at </a:t>
            </a:r>
          </a:p>
          <a:p>
            <a:r>
              <a:rPr lang="da-DK" dirty="0"/>
              <a:t>forfriske skærmen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6C97F05F-329A-BB2D-44D5-C5BF3A9EDD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60" t="13625" r="27087" b="67526"/>
          <a:stretch/>
        </p:blipFill>
        <p:spPr>
          <a:xfrm>
            <a:off x="8798972" y="4363389"/>
            <a:ext cx="2765161" cy="12472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42A94133-FE2F-ECAC-E003-65CFA945FDEA}"/>
              </a:ext>
            </a:extLst>
          </p:cNvPr>
          <p:cNvSpPr/>
          <p:nvPr/>
        </p:nvSpPr>
        <p:spPr>
          <a:xfrm>
            <a:off x="8798972" y="4638577"/>
            <a:ext cx="722036" cy="32993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l-GL"/>
          </a:p>
        </p:txBody>
      </p:sp>
      <p:cxnSp>
        <p:nvCxnSpPr>
          <p:cNvPr id="17" name="Lige pilforbindelse 16">
            <a:extLst>
              <a:ext uri="{FF2B5EF4-FFF2-40B4-BE49-F238E27FC236}">
                <a16:creationId xmlns:a16="http://schemas.microsoft.com/office/drawing/2014/main" id="{0FDF5839-6A8F-ADE3-A3C8-F76D14CC590C}"/>
              </a:ext>
            </a:extLst>
          </p:cNvPr>
          <p:cNvCxnSpPr>
            <a:endCxn id="12" idx="1"/>
          </p:cNvCxnSpPr>
          <p:nvPr/>
        </p:nvCxnSpPr>
        <p:spPr>
          <a:xfrm>
            <a:off x="1413957" y="3805192"/>
            <a:ext cx="7385015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6974223B-9829-CA0E-1163-F1748FEBEFD5}"/>
              </a:ext>
            </a:extLst>
          </p:cNvPr>
          <p:cNvCxnSpPr/>
          <p:nvPr/>
        </p:nvCxnSpPr>
        <p:spPr>
          <a:xfrm>
            <a:off x="1413957" y="3805192"/>
            <a:ext cx="0" cy="10605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kstfelt 19">
            <a:extLst>
              <a:ext uri="{FF2B5EF4-FFF2-40B4-BE49-F238E27FC236}">
                <a16:creationId xmlns:a16="http://schemas.microsoft.com/office/drawing/2014/main" id="{BA8EC925-8A7D-A8CC-492D-5665125E9200}"/>
              </a:ext>
            </a:extLst>
          </p:cNvPr>
          <p:cNvSpPr txBox="1"/>
          <p:nvPr/>
        </p:nvSpPr>
        <p:spPr>
          <a:xfrm>
            <a:off x="9159990" y="6129618"/>
            <a:ext cx="10216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a-DK" dirty="0"/>
              <a:t>Rettelser</a:t>
            </a:r>
          </a:p>
        </p:txBody>
      </p:sp>
      <p:sp>
        <p:nvSpPr>
          <p:cNvPr id="21" name="Pil: nedad 20">
            <a:extLst>
              <a:ext uri="{FF2B5EF4-FFF2-40B4-BE49-F238E27FC236}">
                <a16:creationId xmlns:a16="http://schemas.microsoft.com/office/drawing/2014/main" id="{2A327DAA-69C4-37F0-C595-7CD519713889}"/>
              </a:ext>
            </a:extLst>
          </p:cNvPr>
          <p:cNvSpPr/>
          <p:nvPr/>
        </p:nvSpPr>
        <p:spPr>
          <a:xfrm rot="16200000">
            <a:off x="10408957" y="5977049"/>
            <a:ext cx="367645" cy="672785"/>
          </a:xfrm>
          <a:prstGeom prst="downArrow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l-GL"/>
          </a:p>
        </p:txBody>
      </p:sp>
    </p:spTree>
    <p:extLst>
      <p:ext uri="{BB962C8B-B14F-4D97-AF65-F5344CB8AC3E}">
        <p14:creationId xmlns:p14="http://schemas.microsoft.com/office/powerpoint/2010/main" val="43898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21E0C278-C015-EE87-D4C6-3D212EB14942}"/>
              </a:ext>
            </a:extLst>
          </p:cNvPr>
          <p:cNvSpPr txBox="1">
            <a:spLocks/>
          </p:cNvSpPr>
          <p:nvPr/>
        </p:nvSpPr>
        <p:spPr>
          <a:xfrm>
            <a:off x="602308" y="5454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Opret en rejseafregning – Rettelser</a:t>
            </a:r>
            <a:endParaRPr lang="kl-GL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6313951E-2F53-7FB0-18C0-B4035330ED0B}"/>
              </a:ext>
            </a:extLst>
          </p:cNvPr>
          <p:cNvSpPr txBox="1"/>
          <p:nvPr/>
        </p:nvSpPr>
        <p:spPr>
          <a:xfrm>
            <a:off x="602308" y="2008287"/>
            <a:ext cx="10133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/>
              <a:t>Ved tilfælde af fejl under udfyldning, f.eks. Diæter eller udlæg, skal man være opmærksom på disse </a:t>
            </a:r>
            <a:endParaRPr lang="da-DK" dirty="0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40DB21CE-F42E-E0B4-7D62-45D5CEB59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1672" y="2085495"/>
            <a:ext cx="228349" cy="214916"/>
          </a:xfrm>
          <a:prstGeom prst="rect">
            <a:avLst/>
          </a:prstGeom>
        </p:spPr>
      </p:pic>
      <p:pic>
        <p:nvPicPr>
          <p:cNvPr id="13" name="Billede 12" descr="Et billede, der indeholder skærmbillede, tekst, software, Computerikon&#10;&#10;Automatisk genereret beskrivelse">
            <a:extLst>
              <a:ext uri="{FF2B5EF4-FFF2-40B4-BE49-F238E27FC236}">
                <a16:creationId xmlns:a16="http://schemas.microsoft.com/office/drawing/2014/main" id="{10595479-2932-D0B7-7C58-C02956C6D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362" t="8406" r="12846" b="57208"/>
          <a:stretch/>
        </p:blipFill>
        <p:spPr bwMode="auto">
          <a:xfrm>
            <a:off x="764455" y="2709597"/>
            <a:ext cx="8362950" cy="31356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5" name="Lige pilforbindelse 14">
            <a:extLst>
              <a:ext uri="{FF2B5EF4-FFF2-40B4-BE49-F238E27FC236}">
                <a16:creationId xmlns:a16="http://schemas.microsoft.com/office/drawing/2014/main" id="{CF6C170B-D1BA-9415-EFBD-042B57DCCA02}"/>
              </a:ext>
            </a:extLst>
          </p:cNvPr>
          <p:cNvCxnSpPr/>
          <p:nvPr/>
        </p:nvCxnSpPr>
        <p:spPr>
          <a:xfrm>
            <a:off x="942680" y="2545237"/>
            <a:ext cx="0" cy="2262433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9747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 descr="Et billede, der indeholder skærmbillede, tekst, software, Computerikon&#10;&#10;Automatisk genereret beskrivelse">
            <a:extLst>
              <a:ext uri="{FF2B5EF4-FFF2-40B4-BE49-F238E27FC236}">
                <a16:creationId xmlns:a16="http://schemas.microsoft.com/office/drawing/2014/main" id="{943A1152-A888-2AF8-6C3A-875AB52143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62" t="8406" r="12846" b="57208"/>
          <a:stretch/>
        </p:blipFill>
        <p:spPr bwMode="auto">
          <a:xfrm>
            <a:off x="833314" y="2540853"/>
            <a:ext cx="8362950" cy="31356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347C7FC6-657B-C65C-33DC-ACC515A1DB40}"/>
              </a:ext>
            </a:extLst>
          </p:cNvPr>
          <p:cNvSpPr txBox="1">
            <a:spLocks/>
          </p:cNvSpPr>
          <p:nvPr/>
        </p:nvSpPr>
        <p:spPr>
          <a:xfrm>
            <a:off x="602308" y="5454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Opret en rejseafregning – Rettelser</a:t>
            </a:r>
            <a:endParaRPr lang="kl-GL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DC868004-F991-0FB3-98F3-7A0581A2D7EA}"/>
              </a:ext>
            </a:extLst>
          </p:cNvPr>
          <p:cNvSpPr txBox="1"/>
          <p:nvPr/>
        </p:nvSpPr>
        <p:spPr>
          <a:xfrm>
            <a:off x="602308" y="2021243"/>
            <a:ext cx="9035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I sådanne tilfælde er det muligt at rette på fejlen, ved at klikke på typen, herunder ”Diæter”</a:t>
            </a:r>
          </a:p>
        </p:txBody>
      </p:sp>
      <p:cxnSp>
        <p:nvCxnSpPr>
          <p:cNvPr id="13" name="Lige pilforbindelse 12">
            <a:extLst>
              <a:ext uri="{FF2B5EF4-FFF2-40B4-BE49-F238E27FC236}">
                <a16:creationId xmlns:a16="http://schemas.microsoft.com/office/drawing/2014/main" id="{4C4B573E-B15D-17E6-BEC6-4F5298221A89}"/>
              </a:ext>
            </a:extLst>
          </p:cNvPr>
          <p:cNvCxnSpPr/>
          <p:nvPr/>
        </p:nvCxnSpPr>
        <p:spPr>
          <a:xfrm>
            <a:off x="1645325" y="2458609"/>
            <a:ext cx="0" cy="2262433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09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A3559E1C-31D9-2FD1-FB9E-A910D7283A75}"/>
              </a:ext>
            </a:extLst>
          </p:cNvPr>
          <p:cNvSpPr txBox="1">
            <a:spLocks/>
          </p:cNvSpPr>
          <p:nvPr/>
        </p:nvSpPr>
        <p:spPr>
          <a:xfrm>
            <a:off x="602308" y="5454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Opret en rejseafregning – Rettelser</a:t>
            </a:r>
            <a:endParaRPr lang="kl-GL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2EDFF0ED-C012-6634-A471-ECC28B45D8CD}"/>
              </a:ext>
            </a:extLst>
          </p:cNvPr>
          <p:cNvSpPr txBox="1"/>
          <p:nvPr/>
        </p:nvSpPr>
        <p:spPr>
          <a:xfrm>
            <a:off x="602308" y="2024159"/>
            <a:ext cx="95548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Ellers kan man slette linjen ved at sætte flue ben og trykke på slet</a:t>
            </a:r>
          </a:p>
        </p:txBody>
      </p:sp>
      <p:pic>
        <p:nvPicPr>
          <p:cNvPr id="11" name="Billede 10" descr="Et billede, der indeholder skærmbillede, tekst, software, Computerikon&#10;&#10;Automatisk genereret beskrivelse">
            <a:extLst>
              <a:ext uri="{FF2B5EF4-FFF2-40B4-BE49-F238E27FC236}">
                <a16:creationId xmlns:a16="http://schemas.microsoft.com/office/drawing/2014/main" id="{65712F56-80EF-A8B5-DA0A-5C9B1CDFBC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62" t="8406" r="12846" b="57208"/>
          <a:stretch/>
        </p:blipFill>
        <p:spPr bwMode="auto">
          <a:xfrm>
            <a:off x="833314" y="2540853"/>
            <a:ext cx="8362950" cy="31356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64C73A90-8A10-DCCC-4598-990FF1463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492" y="4657061"/>
            <a:ext cx="181000" cy="161948"/>
          </a:xfrm>
          <a:prstGeom prst="rect">
            <a:avLst/>
          </a:prstGeom>
        </p:spPr>
      </p:pic>
      <p:cxnSp>
        <p:nvCxnSpPr>
          <p:cNvPr id="14" name="Lige pilforbindelse 13">
            <a:extLst>
              <a:ext uri="{FF2B5EF4-FFF2-40B4-BE49-F238E27FC236}">
                <a16:creationId xmlns:a16="http://schemas.microsoft.com/office/drawing/2014/main" id="{0F7D56A8-4E68-E6E2-4336-3DEA3D142098}"/>
              </a:ext>
            </a:extLst>
          </p:cNvPr>
          <p:cNvCxnSpPr/>
          <p:nvPr/>
        </p:nvCxnSpPr>
        <p:spPr>
          <a:xfrm>
            <a:off x="1212189" y="2422514"/>
            <a:ext cx="0" cy="2262433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pilforbindelse 14">
            <a:extLst>
              <a:ext uri="{FF2B5EF4-FFF2-40B4-BE49-F238E27FC236}">
                <a16:creationId xmlns:a16="http://schemas.microsoft.com/office/drawing/2014/main" id="{92265CD6-A5C9-5771-F1E3-C4C58CFC9A21}"/>
              </a:ext>
            </a:extLst>
          </p:cNvPr>
          <p:cNvCxnSpPr>
            <a:cxnSpLocks/>
          </p:cNvCxnSpPr>
          <p:nvPr/>
        </p:nvCxnSpPr>
        <p:spPr>
          <a:xfrm flipV="1">
            <a:off x="1306492" y="4177364"/>
            <a:ext cx="2014224" cy="560671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Billede 17" descr="Et billede, der indeholder skærmbillede, tekst, software, Computerikon&#10;&#10;Automatisk genereret beskrivelse">
            <a:extLst>
              <a:ext uri="{FF2B5EF4-FFF2-40B4-BE49-F238E27FC236}">
                <a16:creationId xmlns:a16="http://schemas.microsoft.com/office/drawing/2014/main" id="{80B4905F-AEEC-679B-B8D5-E46BED9614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265" t="13781" r="30172" b="66443"/>
          <a:stretch/>
        </p:blipFill>
        <p:spPr bwMode="auto">
          <a:xfrm>
            <a:off x="9377264" y="4177364"/>
            <a:ext cx="2562212" cy="166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kstfelt 18">
            <a:extLst>
              <a:ext uri="{FF2B5EF4-FFF2-40B4-BE49-F238E27FC236}">
                <a16:creationId xmlns:a16="http://schemas.microsoft.com/office/drawing/2014/main" id="{7B9FF468-475E-6103-C781-5FD0E31C62F8}"/>
              </a:ext>
            </a:extLst>
          </p:cNvPr>
          <p:cNvSpPr txBox="1"/>
          <p:nvPr/>
        </p:nvSpPr>
        <p:spPr>
          <a:xfrm>
            <a:off x="9416939" y="3304985"/>
            <a:ext cx="217237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a-DK" dirty="0"/>
              <a:t>Opret en ny, når linjen er slettet </a:t>
            </a:r>
          </a:p>
        </p:txBody>
      </p:sp>
    </p:spTree>
    <p:extLst>
      <p:ext uri="{BB962C8B-B14F-4D97-AF65-F5344CB8AC3E}">
        <p14:creationId xmlns:p14="http://schemas.microsoft.com/office/powerpoint/2010/main" val="3273882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F7C59A2D-220E-6405-02AE-F6C63622BFEF}"/>
              </a:ext>
            </a:extLst>
          </p:cNvPr>
          <p:cNvSpPr txBox="1">
            <a:spLocks/>
          </p:cNvSpPr>
          <p:nvPr/>
        </p:nvSpPr>
        <p:spPr>
          <a:xfrm>
            <a:off x="602308" y="5454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Opret en rejseafregning – Rettelser</a:t>
            </a:r>
            <a:endParaRPr lang="kl-GL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19F36973-5393-F425-AFCA-387F95026EDD}"/>
              </a:ext>
            </a:extLst>
          </p:cNvPr>
          <p:cNvSpPr txBox="1"/>
          <p:nvPr/>
        </p:nvSpPr>
        <p:spPr>
          <a:xfrm>
            <a:off x="602308" y="2024159"/>
            <a:ext cx="95548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Slet bilag ved at gå ind under ”Kvitteringer” og sætte flueben på den bilag man gerne vil fjerne og tryk på slet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77A5501-478F-17C9-0866-BCCC849D3A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63" t="9031" r="15368" b="8526"/>
          <a:stretch/>
        </p:blipFill>
        <p:spPr>
          <a:xfrm>
            <a:off x="2217019" y="2463711"/>
            <a:ext cx="4097154" cy="4065367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68E1F27D-CBE7-AD56-4913-D0F441015D5A}"/>
              </a:ext>
            </a:extLst>
          </p:cNvPr>
          <p:cNvSpPr/>
          <p:nvPr/>
        </p:nvSpPr>
        <p:spPr>
          <a:xfrm>
            <a:off x="2656573" y="2916455"/>
            <a:ext cx="625642" cy="1935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l-GL"/>
          </a:p>
        </p:txBody>
      </p: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AC48CE1B-9D1F-A595-FF18-B8FF32D09BE2}"/>
              </a:ext>
            </a:extLst>
          </p:cNvPr>
          <p:cNvCxnSpPr/>
          <p:nvPr/>
        </p:nvCxnSpPr>
        <p:spPr>
          <a:xfrm>
            <a:off x="3282215" y="3205113"/>
            <a:ext cx="0" cy="180052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Lige pilforbindelse 11">
            <a:extLst>
              <a:ext uri="{FF2B5EF4-FFF2-40B4-BE49-F238E27FC236}">
                <a16:creationId xmlns:a16="http://schemas.microsoft.com/office/drawing/2014/main" id="{C4F3C4FC-A333-DF2F-6312-0D5FBEFB99BD}"/>
              </a:ext>
            </a:extLst>
          </p:cNvPr>
          <p:cNvCxnSpPr/>
          <p:nvPr/>
        </p:nvCxnSpPr>
        <p:spPr>
          <a:xfrm>
            <a:off x="3282215" y="5137608"/>
            <a:ext cx="2458709" cy="1282046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380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D55CE27B-9495-F068-43DF-F4357F074567}"/>
              </a:ext>
            </a:extLst>
          </p:cNvPr>
          <p:cNvSpPr txBox="1">
            <a:spLocks/>
          </p:cNvSpPr>
          <p:nvPr/>
        </p:nvSpPr>
        <p:spPr>
          <a:xfrm>
            <a:off x="602308" y="5454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Opret en rejseafregning – Rettelser</a:t>
            </a:r>
            <a:endParaRPr lang="kl-GL" dirty="0"/>
          </a:p>
        </p:txBody>
      </p:sp>
      <p:pic>
        <p:nvPicPr>
          <p:cNvPr id="6" name="Billede 5" descr="Et billede, der indeholder vand, sky, Multimediesoftware, software&#10;&#10;Automatisk genereret beskrivelse">
            <a:extLst>
              <a:ext uri="{FF2B5EF4-FFF2-40B4-BE49-F238E27FC236}">
                <a16:creationId xmlns:a16="http://schemas.microsoft.com/office/drawing/2014/main" id="{FD908547-D9D1-4F11-D2C5-3B348C202D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86" t="18722" r="75818" b="26261"/>
          <a:stretch/>
        </p:blipFill>
        <p:spPr bwMode="auto">
          <a:xfrm>
            <a:off x="862190" y="2670490"/>
            <a:ext cx="2928718" cy="35144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73A9495C-FE90-3F93-A9D1-D82A73C7A644}"/>
              </a:ext>
            </a:extLst>
          </p:cNvPr>
          <p:cNvSpPr txBox="1"/>
          <p:nvPr/>
        </p:nvSpPr>
        <p:spPr>
          <a:xfrm>
            <a:off x="602308" y="2024159"/>
            <a:ext cx="95548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I visse tilfælde, når man har glemt at færdigbehandle en rejseafregning, vil Acubiz sende en påmindelse via mail automatisk. </a:t>
            </a:r>
          </a:p>
        </p:txBody>
      </p:sp>
    </p:spTree>
    <p:extLst>
      <p:ext uri="{BB962C8B-B14F-4D97-AF65-F5344CB8AC3E}">
        <p14:creationId xmlns:p14="http://schemas.microsoft.com/office/powerpoint/2010/main" val="11139941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468DF687-0958-2094-82BE-AAE39FB2E7B7}"/>
              </a:ext>
            </a:extLst>
          </p:cNvPr>
          <p:cNvSpPr txBox="1">
            <a:spLocks/>
          </p:cNvSpPr>
          <p:nvPr/>
        </p:nvSpPr>
        <p:spPr>
          <a:xfrm>
            <a:off x="602308" y="5454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Opret en rejseafregning – Rettelser</a:t>
            </a:r>
            <a:endParaRPr lang="kl-GL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6F2A5C9D-31DD-38EC-DA91-39C351735E2F}"/>
              </a:ext>
            </a:extLst>
          </p:cNvPr>
          <p:cNvSpPr txBox="1"/>
          <p:nvPr/>
        </p:nvSpPr>
        <p:spPr>
          <a:xfrm>
            <a:off x="602308" y="2024159"/>
            <a:ext cx="95548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Ved afvisning af rejseafregning får man direkte besked via mail. Kontakt </a:t>
            </a:r>
            <a:r>
              <a:rPr lang="da-DK" dirty="0">
                <a:hlinkClick r:id="rId2"/>
              </a:rPr>
              <a:t>tjenesterejse@nanoq.gl</a:t>
            </a:r>
            <a:r>
              <a:rPr lang="da-DK" dirty="0"/>
              <a:t> for at høre, hvad der skal rettes eller hvad der mangler for at blive udbetalt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3F8AE270-A435-EF21-8F98-F8A45730E7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50" t="17088" r="72763" b="44737"/>
          <a:stretch/>
        </p:blipFill>
        <p:spPr>
          <a:xfrm>
            <a:off x="906378" y="2878475"/>
            <a:ext cx="4137259" cy="3293662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C4100196-D61D-C099-89C1-CA514B8B48DC}"/>
              </a:ext>
            </a:extLst>
          </p:cNvPr>
          <p:cNvSpPr txBox="1"/>
          <p:nvPr/>
        </p:nvSpPr>
        <p:spPr>
          <a:xfrm>
            <a:off x="7148365" y="3960771"/>
            <a:ext cx="396954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da-DK" dirty="0"/>
              <a:t>Log ind på </a:t>
            </a:r>
            <a:r>
              <a:rPr lang="da-DK" dirty="0">
                <a:hlinkClick r:id="rId4"/>
              </a:rPr>
              <a:t>nanoq.acubiz.com</a:t>
            </a:r>
            <a:r>
              <a:rPr lang="da-DK" dirty="0"/>
              <a:t> for at rette eventuelle fejle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D48C4C38-DA40-2962-8457-A411A7DD3E56}"/>
              </a:ext>
            </a:extLst>
          </p:cNvPr>
          <p:cNvSpPr txBox="1"/>
          <p:nvPr/>
        </p:nvSpPr>
        <p:spPr>
          <a:xfrm>
            <a:off x="8563437" y="6129618"/>
            <a:ext cx="159370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a-DK" dirty="0"/>
              <a:t>Mellemlanding</a:t>
            </a:r>
          </a:p>
        </p:txBody>
      </p:sp>
      <p:sp>
        <p:nvSpPr>
          <p:cNvPr id="3" name="Pil: nedad 2">
            <a:extLst>
              <a:ext uri="{FF2B5EF4-FFF2-40B4-BE49-F238E27FC236}">
                <a16:creationId xmlns:a16="http://schemas.microsoft.com/office/drawing/2014/main" id="{6AD65DFC-7658-CC0A-B714-058ABBF554D7}"/>
              </a:ext>
            </a:extLst>
          </p:cNvPr>
          <p:cNvSpPr/>
          <p:nvPr/>
        </p:nvSpPr>
        <p:spPr>
          <a:xfrm rot="16200000">
            <a:off x="10408957" y="5977049"/>
            <a:ext cx="367645" cy="672785"/>
          </a:xfrm>
          <a:prstGeom prst="downArrow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l-GL"/>
          </a:p>
        </p:txBody>
      </p:sp>
    </p:spTree>
    <p:extLst>
      <p:ext uri="{BB962C8B-B14F-4D97-AF65-F5344CB8AC3E}">
        <p14:creationId xmlns:p14="http://schemas.microsoft.com/office/powerpoint/2010/main" val="2881978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21E6F2-EAA4-4716-9A36-EEA2CE9CF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Krav for at kunne oprette en rejseafregning via </a:t>
            </a:r>
            <a:r>
              <a:rPr lang="da-DK" dirty="0" err="1"/>
              <a:t>Acubiz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CFB247B-AE8B-4A46-ADE1-E013ED55C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dirty="0"/>
              <a:t>De kræves at den rejsende skal være oprettet som Kreditor i økonomisystemet Prisme, og i </a:t>
            </a:r>
            <a:r>
              <a:rPr lang="da-DK" dirty="0" err="1"/>
              <a:t>Acubiz</a:t>
            </a:r>
            <a:r>
              <a:rPr lang="da-DK" dirty="0"/>
              <a:t> før man kan får udbetalt rejseforskud eller dagpenge</a:t>
            </a:r>
          </a:p>
          <a:p>
            <a:r>
              <a:rPr lang="da-DK" dirty="0"/>
              <a:t>Udfyld blanket </a:t>
            </a:r>
            <a:r>
              <a:rPr lang="da-DK" b="1" i="1" dirty="0"/>
              <a:t>8121 </a:t>
            </a:r>
            <a:r>
              <a:rPr lang="da-DK" b="1" i="1" dirty="0" err="1"/>
              <a:t>Acubizbruger</a:t>
            </a:r>
            <a:r>
              <a:rPr lang="da-DK" dirty="0"/>
              <a:t> for oprettelse i Prisme kreditor og i </a:t>
            </a:r>
            <a:r>
              <a:rPr lang="da-DK" dirty="0" err="1"/>
              <a:t>Acubiz</a:t>
            </a:r>
            <a:r>
              <a:rPr lang="da-DK" dirty="0"/>
              <a:t>: </a:t>
            </a:r>
            <a:r>
              <a:rPr lang="kl-GL" dirty="0">
                <a:hlinkClick r:id="rId2"/>
              </a:rPr>
              <a:t>Login (ditmerflex.dk)</a:t>
            </a:r>
            <a:r>
              <a:rPr lang="da-DK" dirty="0"/>
              <a:t> vid at klik på Windows login. Kreditor afdelingen godkender oprettelsen</a:t>
            </a:r>
          </a:p>
          <a:p>
            <a:r>
              <a:rPr lang="da-DK" dirty="0"/>
              <a:t>Alle nye brugere får tildelt en password som er ”</a:t>
            </a:r>
            <a:r>
              <a:rPr lang="da-DK" b="1" dirty="0"/>
              <a:t>password</a:t>
            </a:r>
            <a:r>
              <a:rPr lang="da-DK" dirty="0"/>
              <a:t>” med små bogstaver.</a:t>
            </a:r>
          </a:p>
          <a:p>
            <a:pPr lvl="1"/>
            <a:r>
              <a:rPr lang="da-DK" dirty="0"/>
              <a:t>Kontakt </a:t>
            </a:r>
            <a:r>
              <a:rPr lang="da-DK" dirty="0">
                <a:hlinkClick r:id="rId3"/>
              </a:rPr>
              <a:t>tjenesterejse@nanoq.gl</a:t>
            </a:r>
            <a:r>
              <a:rPr lang="da-DK" dirty="0"/>
              <a:t> ved forglemmelse af password</a:t>
            </a:r>
            <a:endParaRPr lang="en-US" dirty="0"/>
          </a:p>
          <a:p>
            <a:r>
              <a:rPr lang="en-US" dirty="0"/>
              <a:t>Man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da-DK" dirty="0"/>
              <a:t>benytte</a:t>
            </a:r>
            <a:r>
              <a:rPr lang="en-US" dirty="0"/>
              <a:t> PC, </a:t>
            </a:r>
            <a:r>
              <a:rPr lang="en-US" dirty="0" err="1"/>
              <a:t>Ipad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smartphones for at </a:t>
            </a:r>
            <a:r>
              <a:rPr lang="en-US" dirty="0" err="1"/>
              <a:t>tilgå</a:t>
            </a:r>
            <a:r>
              <a:rPr lang="en-US" dirty="0"/>
              <a:t> </a:t>
            </a:r>
            <a:r>
              <a:rPr lang="en-US" dirty="0" err="1"/>
              <a:t>Acubiz</a:t>
            </a:r>
            <a:r>
              <a:rPr lang="en-US" dirty="0"/>
              <a:t> for at </a:t>
            </a:r>
            <a:r>
              <a:rPr lang="en-US" dirty="0" err="1"/>
              <a:t>indberette</a:t>
            </a:r>
            <a:r>
              <a:rPr lang="en-US" dirty="0"/>
              <a:t> </a:t>
            </a:r>
            <a:r>
              <a:rPr lang="en-US" dirty="0" err="1"/>
              <a:t>rejseforskud</a:t>
            </a:r>
            <a:r>
              <a:rPr lang="en-US" dirty="0"/>
              <a:t>, </a:t>
            </a:r>
            <a:r>
              <a:rPr lang="en-US" dirty="0" err="1"/>
              <a:t>rejseafregning</a:t>
            </a:r>
            <a:r>
              <a:rPr lang="en-US" dirty="0"/>
              <a:t> </a:t>
            </a:r>
            <a:r>
              <a:rPr lang="en-US" dirty="0" err="1"/>
              <a:t>samt</a:t>
            </a:r>
            <a:r>
              <a:rPr lang="en-US" dirty="0"/>
              <a:t> </a:t>
            </a:r>
            <a:r>
              <a:rPr lang="en-US" dirty="0" err="1"/>
              <a:t>udlæg</a:t>
            </a:r>
            <a:r>
              <a:rPr lang="en-US" dirty="0"/>
              <a:t>.</a:t>
            </a:r>
          </a:p>
          <a:p>
            <a:r>
              <a:rPr lang="en-US" dirty="0"/>
              <a:t>Log </a:t>
            </a:r>
            <a:r>
              <a:rPr lang="en-US" dirty="0" err="1"/>
              <a:t>ind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: </a:t>
            </a:r>
            <a:r>
              <a:rPr lang="kl-GL" dirty="0">
                <a:hlinkClick r:id="rId4"/>
              </a:rPr>
              <a:t>nanoq.acubiz.com</a:t>
            </a:r>
            <a:r>
              <a:rPr lang="da-DK" dirty="0"/>
              <a:t> for at lave en rejseforskud eller rejseafregning</a:t>
            </a:r>
          </a:p>
        </p:txBody>
      </p:sp>
    </p:spTree>
    <p:extLst>
      <p:ext uri="{BB962C8B-B14F-4D97-AF65-F5344CB8AC3E}">
        <p14:creationId xmlns:p14="http://schemas.microsoft.com/office/powerpoint/2010/main" val="39956788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D47CB579-39C4-BC19-806F-E7E8E9BF5853}"/>
              </a:ext>
            </a:extLst>
          </p:cNvPr>
          <p:cNvSpPr txBox="1">
            <a:spLocks/>
          </p:cNvSpPr>
          <p:nvPr/>
        </p:nvSpPr>
        <p:spPr>
          <a:xfrm>
            <a:off x="602308" y="5454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Opret en rejseafregning – Mellemlanding</a:t>
            </a:r>
            <a:endParaRPr lang="kl-GL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EE98138D-AAF5-3B38-412A-05CBE2A21C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14" t="8098" r="12706" b="61203"/>
          <a:stretch/>
        </p:blipFill>
        <p:spPr>
          <a:xfrm>
            <a:off x="1093509" y="3007151"/>
            <a:ext cx="9530498" cy="3167437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5CF2C264-D794-0E4F-2907-5FA21EA4A363}"/>
              </a:ext>
            </a:extLst>
          </p:cNvPr>
          <p:cNvSpPr txBox="1"/>
          <p:nvPr/>
        </p:nvSpPr>
        <p:spPr>
          <a:xfrm>
            <a:off x="602308" y="2024159"/>
            <a:ext cx="95548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Det er muligt at tilføje en ekstra linje, når man f.eks. har mellem landet evt. har opholdt sig i udlandet. Opret en ekstra linje ved klik på opret - Rejseafregning</a:t>
            </a:r>
          </a:p>
        </p:txBody>
      </p:sp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92FD8C86-2E41-0BAD-D5A0-1B6CAF29274C}"/>
              </a:ext>
            </a:extLst>
          </p:cNvPr>
          <p:cNvCxnSpPr/>
          <p:nvPr/>
        </p:nvCxnSpPr>
        <p:spPr>
          <a:xfrm>
            <a:off x="1960775" y="2670490"/>
            <a:ext cx="0" cy="2222021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286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2F1658F-A7D9-A63F-6BE3-AF83583924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00" t="8063" r="12842" b="46701"/>
          <a:stretch/>
        </p:blipFill>
        <p:spPr>
          <a:xfrm>
            <a:off x="856648" y="2560320"/>
            <a:ext cx="7363327" cy="3651086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DE4BC85-A1E7-E58A-9568-6A9FFC176173}"/>
              </a:ext>
            </a:extLst>
          </p:cNvPr>
          <p:cNvSpPr txBox="1">
            <a:spLocks/>
          </p:cNvSpPr>
          <p:nvPr/>
        </p:nvSpPr>
        <p:spPr>
          <a:xfrm>
            <a:off x="602308" y="5454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Opret en rejseafregning – Mellemlanding</a:t>
            </a:r>
            <a:endParaRPr lang="kl-GL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2CD1EC24-0349-4A08-BEF9-0A7D329FA5B4}"/>
              </a:ext>
            </a:extLst>
          </p:cNvPr>
          <p:cNvSpPr txBox="1"/>
          <p:nvPr/>
        </p:nvSpPr>
        <p:spPr>
          <a:xfrm>
            <a:off x="602308" y="2024159"/>
            <a:ext cx="95548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Indtast de datoer, iflg. Rejseplanen man er ankommet til udlandet. Husk at oprette en ny linje, på den dag man er kommet tilbage til hjemlandet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E54027F1-76B1-980A-96DE-76882DA313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027" t="24667" r="19432" b="54879"/>
          <a:stretch/>
        </p:blipFill>
        <p:spPr>
          <a:xfrm>
            <a:off x="7833675" y="3723081"/>
            <a:ext cx="3581160" cy="1325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F67441DA-B4F8-45BF-835E-BE6CA3449B26}"/>
              </a:ext>
            </a:extLst>
          </p:cNvPr>
          <p:cNvCxnSpPr/>
          <p:nvPr/>
        </p:nvCxnSpPr>
        <p:spPr>
          <a:xfrm>
            <a:off x="5379725" y="2486025"/>
            <a:ext cx="3068950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Lige pilforbindelse 12">
            <a:extLst>
              <a:ext uri="{FF2B5EF4-FFF2-40B4-BE49-F238E27FC236}">
                <a16:creationId xmlns:a16="http://schemas.microsoft.com/office/drawing/2014/main" id="{FFECE4D6-0539-FEE8-B3A5-C0A8567A7D25}"/>
              </a:ext>
            </a:extLst>
          </p:cNvPr>
          <p:cNvCxnSpPr/>
          <p:nvPr/>
        </p:nvCxnSpPr>
        <p:spPr>
          <a:xfrm>
            <a:off x="8446416" y="2488676"/>
            <a:ext cx="0" cy="1583703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pilforbindelse 14">
            <a:extLst>
              <a:ext uri="{FF2B5EF4-FFF2-40B4-BE49-F238E27FC236}">
                <a16:creationId xmlns:a16="http://schemas.microsoft.com/office/drawing/2014/main" id="{82F9ECDF-9043-0C28-2CF6-22F165B4B703}"/>
              </a:ext>
            </a:extLst>
          </p:cNvPr>
          <p:cNvCxnSpPr>
            <a:cxnSpLocks/>
          </p:cNvCxnSpPr>
          <p:nvPr/>
        </p:nvCxnSpPr>
        <p:spPr>
          <a:xfrm>
            <a:off x="8672858" y="4138367"/>
            <a:ext cx="1960577" cy="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felt 16">
            <a:extLst>
              <a:ext uri="{FF2B5EF4-FFF2-40B4-BE49-F238E27FC236}">
                <a16:creationId xmlns:a16="http://schemas.microsoft.com/office/drawing/2014/main" id="{8A3ADA00-8272-4FF9-BBBB-E92CFA7FB08D}"/>
              </a:ext>
            </a:extLst>
          </p:cNvPr>
          <p:cNvSpPr txBox="1"/>
          <p:nvPr/>
        </p:nvSpPr>
        <p:spPr>
          <a:xfrm>
            <a:off x="8945786" y="6129618"/>
            <a:ext cx="12113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a-DK" dirty="0"/>
              <a:t>Udbetaling</a:t>
            </a:r>
          </a:p>
        </p:txBody>
      </p:sp>
      <p:sp>
        <p:nvSpPr>
          <p:cNvPr id="18" name="Pil: nedad 17">
            <a:extLst>
              <a:ext uri="{FF2B5EF4-FFF2-40B4-BE49-F238E27FC236}">
                <a16:creationId xmlns:a16="http://schemas.microsoft.com/office/drawing/2014/main" id="{6D726CC2-8EF1-E4A5-F44F-2B4E10E7D94C}"/>
              </a:ext>
            </a:extLst>
          </p:cNvPr>
          <p:cNvSpPr/>
          <p:nvPr/>
        </p:nvSpPr>
        <p:spPr>
          <a:xfrm rot="16200000">
            <a:off x="10408957" y="5977049"/>
            <a:ext cx="367645" cy="672785"/>
          </a:xfrm>
          <a:prstGeom prst="downArrow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l-GL"/>
          </a:p>
        </p:txBody>
      </p:sp>
    </p:spTree>
    <p:extLst>
      <p:ext uri="{BB962C8B-B14F-4D97-AF65-F5344CB8AC3E}">
        <p14:creationId xmlns:p14="http://schemas.microsoft.com/office/powerpoint/2010/main" val="575333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C5C8918-FD17-424B-8798-E22060646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308" y="2059806"/>
            <a:ext cx="10515600" cy="4437247"/>
          </a:xfrm>
        </p:spPr>
        <p:txBody>
          <a:bodyPr>
            <a:normAutofit/>
          </a:bodyPr>
          <a:lstStyle/>
          <a:p>
            <a:r>
              <a:rPr lang="da-DK" sz="2400" dirty="0">
                <a:latin typeface="+mj-lt"/>
              </a:rPr>
              <a:t>Udbetalingen af rejseafregninger / dagpenge sker via kreditorbogholderiet </a:t>
            </a:r>
            <a:r>
              <a:rPr lang="da-DK" sz="2400" dirty="0">
                <a:latin typeface="+mj-lt"/>
                <a:hlinkClick r:id="rId2"/>
              </a:rPr>
              <a:t>kreditor@nanoq.gl</a:t>
            </a:r>
            <a:r>
              <a:rPr lang="da-DK" sz="2400" dirty="0">
                <a:latin typeface="+mj-lt"/>
              </a:rPr>
              <a:t> </a:t>
            </a:r>
          </a:p>
          <a:p>
            <a:r>
              <a:rPr lang="da-DK" sz="2400" dirty="0">
                <a:latin typeface="+mj-lt"/>
              </a:rPr>
              <a:t>Kreditorafdelingen laver udbetalinger fra mandag til torsdag</a:t>
            </a:r>
          </a:p>
          <a:p>
            <a:pPr lvl="1"/>
            <a:r>
              <a:rPr lang="da-DK" sz="2000" dirty="0">
                <a:latin typeface="+mj-lt"/>
              </a:rPr>
              <a:t>Hvis der er forskud, der skal udbetales om fredagen, skal der gives besked til Kreditorbogholderiet </a:t>
            </a:r>
            <a:r>
              <a:rPr lang="da-DK" sz="2000" dirty="0">
                <a:latin typeface="+mj-lt"/>
                <a:hlinkClick r:id="rId2"/>
              </a:rPr>
              <a:t>kreditor@nanoq.gl</a:t>
            </a:r>
            <a:r>
              <a:rPr lang="da-DK" sz="2000" dirty="0">
                <a:latin typeface="+mj-lt"/>
              </a:rPr>
              <a:t>  så de kan lave en ekstra udbetaling</a:t>
            </a:r>
          </a:p>
          <a:p>
            <a:r>
              <a:rPr lang="da-DK" sz="2400" dirty="0">
                <a:latin typeface="+mj-lt"/>
              </a:rPr>
              <a:t>Husk: Rejsende med en bankkonto i Grønlandsbanken, som skal have forskud, bedes godkendt 1 dag før afrejse.</a:t>
            </a:r>
          </a:p>
          <a:p>
            <a:r>
              <a:rPr lang="da-DK" sz="2400" dirty="0">
                <a:latin typeface="+mj-lt"/>
              </a:rPr>
              <a:t>Hvis den rejsende har en udenlandsk bankkonto, skal forskud godkendes 2 dage før. Kreditor afdelingen udbetaler til udenlandske bankkonto fra mandag til onsdag. Kontakt </a:t>
            </a:r>
            <a:r>
              <a:rPr lang="da-DK" sz="2400" dirty="0">
                <a:latin typeface="+mj-lt"/>
                <a:hlinkClick r:id="rId2"/>
              </a:rPr>
              <a:t>kreditor@nanoq.gl</a:t>
            </a:r>
            <a:r>
              <a:rPr lang="da-DK" sz="2400" dirty="0">
                <a:latin typeface="+mj-lt"/>
              </a:rPr>
              <a:t> hvis der er forskud til udenlandske bankkonto.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D3A087F-3210-5465-DCE6-64B3880BF395}"/>
              </a:ext>
            </a:extLst>
          </p:cNvPr>
          <p:cNvSpPr txBox="1">
            <a:spLocks/>
          </p:cNvSpPr>
          <p:nvPr/>
        </p:nvSpPr>
        <p:spPr>
          <a:xfrm>
            <a:off x="602308" y="5454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Opret en rejseafregning – Udbetaling af rejseafregninger / Dagpenge</a:t>
            </a:r>
            <a:endParaRPr lang="kl-GL" dirty="0"/>
          </a:p>
        </p:txBody>
      </p:sp>
    </p:spTree>
    <p:extLst>
      <p:ext uri="{BB962C8B-B14F-4D97-AF65-F5344CB8AC3E}">
        <p14:creationId xmlns:p14="http://schemas.microsoft.com/office/powerpoint/2010/main" val="6933788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F486FF-2F2C-5F9A-5C5C-29421AFE1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83599"/>
            <a:ext cx="10515600" cy="1627953"/>
          </a:xfrm>
        </p:spPr>
        <p:txBody>
          <a:bodyPr>
            <a:normAutofit/>
          </a:bodyPr>
          <a:lstStyle/>
          <a:p>
            <a:pPr algn="ctr"/>
            <a:r>
              <a:rPr lang="da-DK" sz="1800" dirty="0"/>
              <a:t>Hvis du har spørgsmål til </a:t>
            </a:r>
            <a:r>
              <a:rPr lang="da-DK" sz="1800" dirty="0" err="1"/>
              <a:t>Acubiz</a:t>
            </a:r>
            <a:r>
              <a:rPr lang="da-DK" sz="1800" dirty="0"/>
              <a:t> eller til dagpengereglerne</a:t>
            </a:r>
            <a:br>
              <a:rPr lang="da-DK" sz="1800" dirty="0"/>
            </a:br>
            <a:r>
              <a:rPr lang="da-DK" sz="1800" dirty="0"/>
              <a:t>kan du sende en mail til </a:t>
            </a:r>
            <a:r>
              <a:rPr lang="da-DK" sz="1800" dirty="0">
                <a:hlinkClick r:id="rId2"/>
              </a:rPr>
              <a:t>tjenesterejse@nanoq.gl</a:t>
            </a:r>
            <a:r>
              <a:rPr lang="da-DK" sz="1800" dirty="0"/>
              <a:t> eller ring til tlf. 345568</a:t>
            </a:r>
            <a:br>
              <a:rPr lang="da-DK" sz="1800" dirty="0"/>
            </a:br>
            <a:br>
              <a:rPr lang="da-DK" sz="1800" dirty="0"/>
            </a:br>
            <a:r>
              <a:rPr lang="da-DK" sz="1800" dirty="0"/>
              <a:t>God arbejdslyst!</a:t>
            </a:r>
            <a:endParaRPr lang="kl-GL" sz="1800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2ED5D0B6-4B34-C07A-FF90-6E919CFD2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081" y="2671232"/>
            <a:ext cx="5849249" cy="386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21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8BF8CD-9E5D-4D09-9F06-08CE4ED89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4000" dirty="0"/>
              <a:t>Regnskabshåndbogen Rejseinstruks sektion 5.2 er gældende</a:t>
            </a:r>
            <a:r>
              <a:rPr lang="da-DK" dirty="0"/>
              <a:t>.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1E88B4C-7DF4-57A4-79D2-F8DE3FBE3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9056"/>
            <a:ext cx="10515600" cy="381785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a-DK" dirty="0"/>
              <a:t>Se rejseinstruks 5.2 herunder. En ny version vil udkomme senere på året.</a:t>
            </a:r>
            <a:endParaRPr lang="kl-GL" dirty="0">
              <a:hlinkClick r:id="rId2"/>
            </a:endParaRPr>
          </a:p>
          <a:p>
            <a:r>
              <a:rPr lang="kl-GL" dirty="0">
                <a:hlinkClick r:id="rId2"/>
              </a:rPr>
              <a:t>Microsoft Word - 5-2 tjenesterejser 04122014 (phasesrocks.dk)</a:t>
            </a:r>
            <a:endParaRPr lang="kl-GL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/>
              <a:t>Sulinermut</a:t>
            </a:r>
            <a:r>
              <a:rPr lang="da-DK" dirty="0"/>
              <a:t> </a:t>
            </a:r>
            <a:r>
              <a:rPr lang="da-DK" dirty="0" err="1"/>
              <a:t>atatillungu</a:t>
            </a:r>
            <a:r>
              <a:rPr lang="da-DK" dirty="0"/>
              <a:t> </a:t>
            </a:r>
            <a:r>
              <a:rPr lang="da-DK" dirty="0" err="1"/>
              <a:t>angalaneq</a:t>
            </a:r>
            <a:r>
              <a:rPr lang="da-DK" dirty="0"/>
              <a:t> asa.gl-mi </a:t>
            </a:r>
            <a:r>
              <a:rPr lang="da-DK" dirty="0" err="1"/>
              <a:t>misissuataaruk</a:t>
            </a:r>
            <a:endParaRPr lang="kl-GL" dirty="0">
              <a:hlinkClick r:id="rId3"/>
            </a:endParaRPr>
          </a:p>
          <a:p>
            <a:r>
              <a:rPr lang="kl-GL" dirty="0">
                <a:hlinkClick r:id="rId3"/>
              </a:rPr>
              <a:t>Sulinermut atatillugu angalaneq - Aningaasaqarnermut Sulisoqarnermullu Aqutsisoqarfik</a:t>
            </a:r>
            <a:endParaRPr lang="kl-GL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Læs gerne Tjenesterejse i asa.gl </a:t>
            </a:r>
            <a:endParaRPr lang="kl-GL" dirty="0">
              <a:hlinkClick r:id="rId4"/>
            </a:endParaRPr>
          </a:p>
          <a:p>
            <a:r>
              <a:rPr lang="kl-GL" dirty="0">
                <a:hlinkClick r:id="rId4"/>
              </a:rPr>
              <a:t>Tjenesterejse - Økonomi- og Personalestyrelsen (asa.gl)</a:t>
            </a:r>
            <a:endParaRPr lang="kl-GL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BBF56FBE-A5E0-A6EB-57A1-972BE71F7C7F}"/>
              </a:ext>
            </a:extLst>
          </p:cNvPr>
          <p:cNvSpPr txBox="1"/>
          <p:nvPr/>
        </p:nvSpPr>
        <p:spPr>
          <a:xfrm>
            <a:off x="8536024" y="6125228"/>
            <a:ext cx="248465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a-DK" dirty="0"/>
              <a:t>Opret en </a:t>
            </a:r>
            <a:r>
              <a:rPr lang="da-DK" dirty="0" err="1"/>
              <a:t>rejserafregning</a:t>
            </a:r>
            <a:endParaRPr lang="da-DK" dirty="0"/>
          </a:p>
        </p:txBody>
      </p:sp>
      <p:sp>
        <p:nvSpPr>
          <p:cNvPr id="6" name="Pil: nedad 5">
            <a:extLst>
              <a:ext uri="{FF2B5EF4-FFF2-40B4-BE49-F238E27FC236}">
                <a16:creationId xmlns:a16="http://schemas.microsoft.com/office/drawing/2014/main" id="{01055241-42D9-C2FB-620E-D2BE811A7221}"/>
              </a:ext>
            </a:extLst>
          </p:cNvPr>
          <p:cNvSpPr/>
          <p:nvPr/>
        </p:nvSpPr>
        <p:spPr>
          <a:xfrm rot="16200000">
            <a:off x="11398772" y="5972659"/>
            <a:ext cx="367645" cy="672785"/>
          </a:xfrm>
          <a:prstGeom prst="downArrow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l-GL"/>
          </a:p>
        </p:txBody>
      </p:sp>
    </p:spTree>
    <p:extLst>
      <p:ext uri="{BB962C8B-B14F-4D97-AF65-F5344CB8AC3E}">
        <p14:creationId xmlns:p14="http://schemas.microsoft.com/office/powerpoint/2010/main" val="33521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48DF969D-D6D8-4B6D-9BBB-88F637FE124A}"/>
              </a:ext>
            </a:extLst>
          </p:cNvPr>
          <p:cNvSpPr txBox="1"/>
          <p:nvPr/>
        </p:nvSpPr>
        <p:spPr>
          <a:xfrm>
            <a:off x="838200" y="1604865"/>
            <a:ext cx="75732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Skriv ”Nanoq” i den første felt, der hedder ”Company ID”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Skriv din initial i feltet </a:t>
            </a:r>
            <a:r>
              <a:rPr lang="da-DK" dirty="0" err="1"/>
              <a:t>username</a:t>
            </a:r>
            <a:r>
              <a:rPr lang="da-DK" dirty="0"/>
              <a:t> efterfulgt med Nanoq – f.eks. </a:t>
            </a:r>
            <a:r>
              <a:rPr lang="da-DK" dirty="0" err="1"/>
              <a:t>jebobNanoq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Skriv dit kode ord i det sidste felt og klik på Login. </a:t>
            </a:r>
          </a:p>
          <a:p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C54CE895-2967-D0F1-CC37-28F4413D9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18020"/>
            <a:ext cx="5027953" cy="3517725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6BEDF737-C4B6-AC3E-DC55-1C65FA6F5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a-DK" dirty="0"/>
              <a:t>Opret en rejseafregning</a:t>
            </a:r>
          </a:p>
        </p:txBody>
      </p:sp>
    </p:spTree>
    <p:extLst>
      <p:ext uri="{BB962C8B-B14F-4D97-AF65-F5344CB8AC3E}">
        <p14:creationId xmlns:p14="http://schemas.microsoft.com/office/powerpoint/2010/main" val="1980667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CF77A-5730-421D-8BDE-9F0C3A58E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Opret en rejseafregning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4ACB165-8A83-4109-ADC6-92B64B6957E6}"/>
              </a:ext>
            </a:extLst>
          </p:cNvPr>
          <p:cNvSpPr txBox="1"/>
          <p:nvPr/>
        </p:nvSpPr>
        <p:spPr>
          <a:xfrm>
            <a:off x="977226" y="1846515"/>
            <a:ext cx="6422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Når man logger ind, får man et skærmbillede som ser sådan ud.</a:t>
            </a:r>
          </a:p>
        </p:txBody>
      </p:sp>
      <p:pic>
        <p:nvPicPr>
          <p:cNvPr id="9" name="Billede 8" descr="Et billede, der indeholder tekst, skærmbillede, software, Computerikon&#10;&#10;Automatisk genereret beskrivelse">
            <a:extLst>
              <a:ext uri="{FF2B5EF4-FFF2-40B4-BE49-F238E27FC236}">
                <a16:creationId xmlns:a16="http://schemas.microsoft.com/office/drawing/2014/main" id="{2D5292E0-6C81-68FA-E5DB-AE71887EDB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55" t="8024" r="12738" b="63702"/>
          <a:stretch/>
        </p:blipFill>
        <p:spPr bwMode="auto">
          <a:xfrm>
            <a:off x="838201" y="2620652"/>
            <a:ext cx="9493575" cy="2941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1125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161243-7704-A465-550B-37F29E1FF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Opret en rejseafregning</a:t>
            </a:r>
            <a:endParaRPr lang="kl-GL" dirty="0"/>
          </a:p>
        </p:txBody>
      </p:sp>
      <p:pic>
        <p:nvPicPr>
          <p:cNvPr id="4" name="Pladsholder til indhold 3" descr="Et billede, der indeholder skærmbillede, tekst, software, Computerikon&#10;&#10;Automatisk genereret beskrivelse">
            <a:extLst>
              <a:ext uri="{FF2B5EF4-FFF2-40B4-BE49-F238E27FC236}">
                <a16:creationId xmlns:a16="http://schemas.microsoft.com/office/drawing/2014/main" id="{134E12AE-C30B-E32E-F3FB-51A85B7750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256" t="8024" r="12736" b="61411"/>
          <a:stretch/>
        </p:blipFill>
        <p:spPr bwMode="auto">
          <a:xfrm>
            <a:off x="838200" y="2627145"/>
            <a:ext cx="9512686" cy="31442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0FF01D14-6842-2577-6986-E732E31C2145}"/>
              </a:ext>
            </a:extLst>
          </p:cNvPr>
          <p:cNvSpPr txBox="1"/>
          <p:nvPr/>
        </p:nvSpPr>
        <p:spPr>
          <a:xfrm>
            <a:off x="977226" y="1846515"/>
            <a:ext cx="5135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Så klikker man på opret og vælge ”rejseafregning”</a:t>
            </a:r>
          </a:p>
        </p:txBody>
      </p:sp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9950B212-50DA-2B68-3D2F-F6529F91B128}"/>
              </a:ext>
            </a:extLst>
          </p:cNvPr>
          <p:cNvCxnSpPr/>
          <p:nvPr/>
        </p:nvCxnSpPr>
        <p:spPr>
          <a:xfrm>
            <a:off x="1461155" y="2215847"/>
            <a:ext cx="0" cy="2375007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413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6B0DF93C-3764-2F7C-0469-736E35060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7663"/>
            <a:ext cx="10515600" cy="841506"/>
          </a:xfrm>
        </p:spPr>
        <p:txBody>
          <a:bodyPr/>
          <a:lstStyle/>
          <a:p>
            <a:r>
              <a:rPr lang="da-DK" dirty="0"/>
              <a:t>Opret en rejseafregning</a:t>
            </a:r>
            <a:endParaRPr lang="kl-GL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71224DEA-8B1F-5645-B198-F97EA13C7F8B}"/>
              </a:ext>
            </a:extLst>
          </p:cNvPr>
          <p:cNvSpPr txBox="1"/>
          <p:nvPr/>
        </p:nvSpPr>
        <p:spPr>
          <a:xfrm>
            <a:off x="977226" y="1263368"/>
            <a:ext cx="78295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Indtast de datoer, som vist på rejseplanen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Oplys hvad rejsens formål er – f. eks.: Kursus, Seminar, Møde med borger m. 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Husk at oplyse landet, hvor man er rejst til</a:t>
            </a:r>
          </a:p>
        </p:txBody>
      </p:sp>
      <p:pic>
        <p:nvPicPr>
          <p:cNvPr id="20" name="Pladsholder til indhold 19" descr="Et billede, der indeholder skærmbillede, tekst, software, Computerikon&#10;&#10;Automatisk genereret beskrivelse">
            <a:extLst>
              <a:ext uri="{FF2B5EF4-FFF2-40B4-BE49-F238E27FC236}">
                <a16:creationId xmlns:a16="http://schemas.microsoft.com/office/drawing/2014/main" id="{EDF0FB07-1FF1-D3F0-CBB7-8203936FF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255" t="8171" r="12738" b="43978"/>
          <a:stretch/>
        </p:blipFill>
        <p:spPr bwMode="auto">
          <a:xfrm>
            <a:off x="1065229" y="2399121"/>
            <a:ext cx="6767560" cy="35020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6" name="Rektangel 45">
            <a:extLst>
              <a:ext uri="{FF2B5EF4-FFF2-40B4-BE49-F238E27FC236}">
                <a16:creationId xmlns:a16="http://schemas.microsoft.com/office/drawing/2014/main" id="{B7A72DA3-F2AF-E8E9-A33E-A9E3163A2E65}"/>
              </a:ext>
            </a:extLst>
          </p:cNvPr>
          <p:cNvSpPr/>
          <p:nvPr/>
        </p:nvSpPr>
        <p:spPr>
          <a:xfrm>
            <a:off x="2017336" y="4015817"/>
            <a:ext cx="2234153" cy="32994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l-GL"/>
          </a:p>
        </p:txBody>
      </p:sp>
      <p:cxnSp>
        <p:nvCxnSpPr>
          <p:cNvPr id="53" name="Lige forbindelse 52">
            <a:extLst>
              <a:ext uri="{FF2B5EF4-FFF2-40B4-BE49-F238E27FC236}">
                <a16:creationId xmlns:a16="http://schemas.microsoft.com/office/drawing/2014/main" id="{A1284D26-E599-A9FA-F9B4-0AEF706EE4BA}"/>
              </a:ext>
            </a:extLst>
          </p:cNvPr>
          <p:cNvCxnSpPr/>
          <p:nvPr/>
        </p:nvCxnSpPr>
        <p:spPr>
          <a:xfrm flipH="1">
            <a:off x="565608" y="1725105"/>
            <a:ext cx="499621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Lige forbindelse 54">
            <a:extLst>
              <a:ext uri="{FF2B5EF4-FFF2-40B4-BE49-F238E27FC236}">
                <a16:creationId xmlns:a16="http://schemas.microsoft.com/office/drawing/2014/main" id="{83E65FAD-839E-D248-0E1D-DE9A02987C99}"/>
              </a:ext>
            </a:extLst>
          </p:cNvPr>
          <p:cNvCxnSpPr>
            <a:cxnSpLocks/>
          </p:cNvCxnSpPr>
          <p:nvPr/>
        </p:nvCxnSpPr>
        <p:spPr>
          <a:xfrm>
            <a:off x="565608" y="1725105"/>
            <a:ext cx="0" cy="271492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Lige pilforbindelse 56">
            <a:extLst>
              <a:ext uri="{FF2B5EF4-FFF2-40B4-BE49-F238E27FC236}">
                <a16:creationId xmlns:a16="http://schemas.microsoft.com/office/drawing/2014/main" id="{756914E9-C7CA-6A3E-2612-54DF53CBB220}"/>
              </a:ext>
            </a:extLst>
          </p:cNvPr>
          <p:cNvCxnSpPr/>
          <p:nvPr/>
        </p:nvCxnSpPr>
        <p:spPr>
          <a:xfrm>
            <a:off x="565608" y="4440025"/>
            <a:ext cx="1395167" cy="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Lige forbindelse 60">
            <a:extLst>
              <a:ext uri="{FF2B5EF4-FFF2-40B4-BE49-F238E27FC236}">
                <a16:creationId xmlns:a16="http://schemas.microsoft.com/office/drawing/2014/main" id="{D5DF779E-8D2E-ED58-5D43-59539AC06AF7}"/>
              </a:ext>
            </a:extLst>
          </p:cNvPr>
          <p:cNvCxnSpPr>
            <a:cxnSpLocks/>
          </p:cNvCxnSpPr>
          <p:nvPr/>
        </p:nvCxnSpPr>
        <p:spPr>
          <a:xfrm>
            <a:off x="5297864" y="2036190"/>
            <a:ext cx="47134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Lige pilforbindelse 62">
            <a:extLst>
              <a:ext uri="{FF2B5EF4-FFF2-40B4-BE49-F238E27FC236}">
                <a16:creationId xmlns:a16="http://schemas.microsoft.com/office/drawing/2014/main" id="{188E7D6E-9A1F-85BB-6A4A-1781EE1F00EF}"/>
              </a:ext>
            </a:extLst>
          </p:cNvPr>
          <p:cNvCxnSpPr>
            <a:cxnSpLocks/>
          </p:cNvCxnSpPr>
          <p:nvPr/>
        </p:nvCxnSpPr>
        <p:spPr>
          <a:xfrm>
            <a:off x="5769204" y="2036190"/>
            <a:ext cx="0" cy="197962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Lige forbindelse 64">
            <a:extLst>
              <a:ext uri="{FF2B5EF4-FFF2-40B4-BE49-F238E27FC236}">
                <a16:creationId xmlns:a16="http://schemas.microsoft.com/office/drawing/2014/main" id="{E38F3316-D0D8-5FAB-1FDD-FA21C0956607}"/>
              </a:ext>
            </a:extLst>
          </p:cNvPr>
          <p:cNvCxnSpPr/>
          <p:nvPr/>
        </p:nvCxnSpPr>
        <p:spPr>
          <a:xfrm>
            <a:off x="5297864" y="1480008"/>
            <a:ext cx="391212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Lige forbindelse 66">
            <a:extLst>
              <a:ext uri="{FF2B5EF4-FFF2-40B4-BE49-F238E27FC236}">
                <a16:creationId xmlns:a16="http://schemas.microsoft.com/office/drawing/2014/main" id="{FEB5D868-E575-B34F-6DCD-9E47D4346365}"/>
              </a:ext>
            </a:extLst>
          </p:cNvPr>
          <p:cNvCxnSpPr/>
          <p:nvPr/>
        </p:nvCxnSpPr>
        <p:spPr>
          <a:xfrm>
            <a:off x="9209988" y="1480008"/>
            <a:ext cx="0" cy="269135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Lige pilforbindelse 68">
            <a:extLst>
              <a:ext uri="{FF2B5EF4-FFF2-40B4-BE49-F238E27FC236}">
                <a16:creationId xmlns:a16="http://schemas.microsoft.com/office/drawing/2014/main" id="{2EA84DAA-49D8-D981-2DD5-4F6C5BF98F51}"/>
              </a:ext>
            </a:extLst>
          </p:cNvPr>
          <p:cNvCxnSpPr/>
          <p:nvPr/>
        </p:nvCxnSpPr>
        <p:spPr>
          <a:xfrm flipH="1">
            <a:off x="4270342" y="4171360"/>
            <a:ext cx="4939646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598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2E9056-C44D-ABE6-A108-FEF6527A6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Opret en rejseafregning</a:t>
            </a:r>
            <a:endParaRPr lang="kl-GL" dirty="0"/>
          </a:p>
        </p:txBody>
      </p:sp>
      <p:pic>
        <p:nvPicPr>
          <p:cNvPr id="4" name="Billede 3" descr="Et billede, der indeholder skærmbillede, tekst, software, Computerikon&#10;&#10;Automatisk genereret beskrivelse">
            <a:extLst>
              <a:ext uri="{FF2B5EF4-FFF2-40B4-BE49-F238E27FC236}">
                <a16:creationId xmlns:a16="http://schemas.microsoft.com/office/drawing/2014/main" id="{205FC887-B978-F3D3-DAE8-99AC53AC17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55" t="8030" r="12844" b="41184"/>
          <a:stretch/>
        </p:blipFill>
        <p:spPr bwMode="auto">
          <a:xfrm>
            <a:off x="1073870" y="2352676"/>
            <a:ext cx="6809740" cy="37558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6AD28327-2F05-4DA6-072B-0B51A951521A}"/>
              </a:ext>
            </a:extLst>
          </p:cNvPr>
          <p:cNvCxnSpPr/>
          <p:nvPr/>
        </p:nvCxnSpPr>
        <p:spPr>
          <a:xfrm>
            <a:off x="3695307" y="3793994"/>
            <a:ext cx="0" cy="23567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felt 11">
            <a:extLst>
              <a:ext uri="{FF2B5EF4-FFF2-40B4-BE49-F238E27FC236}">
                <a16:creationId xmlns:a16="http://schemas.microsoft.com/office/drawing/2014/main" id="{F3B4D8BD-EA8A-9E97-9E7C-F1CA98E203D9}"/>
              </a:ext>
            </a:extLst>
          </p:cNvPr>
          <p:cNvSpPr txBox="1"/>
          <p:nvPr/>
        </p:nvSpPr>
        <p:spPr>
          <a:xfrm>
            <a:off x="977226" y="1263368"/>
            <a:ext cx="7518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Tilføj 1 time ekstra ved ankomst til lufthavnen, og ved hjemkomst fra rejsen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Klik på ”Gem og luk”</a:t>
            </a: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1CD675E5-734E-7A8A-1E91-D78E3E6AC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6774" y="2449446"/>
            <a:ext cx="3929163" cy="3862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8" name="Lige pilforbindelse 17">
            <a:extLst>
              <a:ext uri="{FF2B5EF4-FFF2-40B4-BE49-F238E27FC236}">
                <a16:creationId xmlns:a16="http://schemas.microsoft.com/office/drawing/2014/main" id="{7BB2B456-693E-2AAB-CDE1-6CB206827FCB}"/>
              </a:ext>
            </a:extLst>
          </p:cNvPr>
          <p:cNvCxnSpPr/>
          <p:nvPr/>
        </p:nvCxnSpPr>
        <p:spPr>
          <a:xfrm>
            <a:off x="3695307" y="3793994"/>
            <a:ext cx="5194169" cy="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ige pilforbindelse 19">
            <a:extLst>
              <a:ext uri="{FF2B5EF4-FFF2-40B4-BE49-F238E27FC236}">
                <a16:creationId xmlns:a16="http://schemas.microsoft.com/office/drawing/2014/main" id="{30C8E437-C086-A50E-371A-3AA408AEA606}"/>
              </a:ext>
            </a:extLst>
          </p:cNvPr>
          <p:cNvCxnSpPr/>
          <p:nvPr/>
        </p:nvCxnSpPr>
        <p:spPr>
          <a:xfrm>
            <a:off x="1480008" y="1941922"/>
            <a:ext cx="0" cy="1616403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felt 2">
            <a:extLst>
              <a:ext uri="{FF2B5EF4-FFF2-40B4-BE49-F238E27FC236}">
                <a16:creationId xmlns:a16="http://schemas.microsoft.com/office/drawing/2014/main" id="{58769DF4-2D25-39A3-1683-5EEB88FDAAC8}"/>
              </a:ext>
            </a:extLst>
          </p:cNvPr>
          <p:cNvSpPr txBox="1"/>
          <p:nvPr/>
        </p:nvSpPr>
        <p:spPr>
          <a:xfrm>
            <a:off x="9442040" y="1969974"/>
            <a:ext cx="1078629" cy="369332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txBody>
          <a:bodyPr wrap="none" rtlCol="0">
            <a:spAutoFit/>
          </a:bodyPr>
          <a:lstStyle/>
          <a:p>
            <a:r>
              <a:rPr lang="da-DK" dirty="0"/>
              <a:t>Eksempel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51535BA4-940F-70EB-B218-94A0E9F7FA58}"/>
              </a:ext>
            </a:extLst>
          </p:cNvPr>
          <p:cNvSpPr txBox="1"/>
          <p:nvPr/>
        </p:nvSpPr>
        <p:spPr>
          <a:xfrm>
            <a:off x="9803513" y="6398258"/>
            <a:ext cx="82695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da-DK" dirty="0"/>
              <a:t>Diæter</a:t>
            </a:r>
          </a:p>
        </p:txBody>
      </p:sp>
      <p:sp>
        <p:nvSpPr>
          <p:cNvPr id="6" name="Pil: nedad 5">
            <a:extLst>
              <a:ext uri="{FF2B5EF4-FFF2-40B4-BE49-F238E27FC236}">
                <a16:creationId xmlns:a16="http://schemas.microsoft.com/office/drawing/2014/main" id="{E576C4D3-09F5-8E8F-82AE-D5C279F2C016}"/>
              </a:ext>
            </a:extLst>
          </p:cNvPr>
          <p:cNvSpPr/>
          <p:nvPr/>
        </p:nvSpPr>
        <p:spPr>
          <a:xfrm rot="16200000">
            <a:off x="10833585" y="6247375"/>
            <a:ext cx="367645" cy="672785"/>
          </a:xfrm>
          <a:prstGeom prst="downArrow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l-GL"/>
          </a:p>
        </p:txBody>
      </p:sp>
    </p:spTree>
    <p:extLst>
      <p:ext uri="{BB962C8B-B14F-4D97-AF65-F5344CB8AC3E}">
        <p14:creationId xmlns:p14="http://schemas.microsoft.com/office/powerpoint/2010/main" val="3958135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1434</TotalTime>
  <Words>1249</Words>
  <Application>Microsoft Office PowerPoint</Application>
  <PresentationFormat>Widescreen</PresentationFormat>
  <Paragraphs>112</Paragraphs>
  <Slides>33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Office-tema</vt:lpstr>
      <vt:lpstr>Vejledning</vt:lpstr>
      <vt:lpstr>Før udbetaling af rejseafregning</vt:lpstr>
      <vt:lpstr>Krav for at kunne oprette en rejseafregning via Acubiz</vt:lpstr>
      <vt:lpstr>Regnskabshåndbogen Rejseinstruks sektion 5.2 er gældende.</vt:lpstr>
      <vt:lpstr>Opret en rejseafregning</vt:lpstr>
      <vt:lpstr>Opret en rejseafregning</vt:lpstr>
      <vt:lpstr>Opret en rejseafregning</vt:lpstr>
      <vt:lpstr>Opret en rejseafregning</vt:lpstr>
      <vt:lpstr>Opret en rejseafregning</vt:lpstr>
      <vt:lpstr>Opret en rejseafregning - Diæter</vt:lpstr>
      <vt:lpstr>Opret en rejseafregning - Diæter</vt:lpstr>
      <vt:lpstr>Opret en rejseafregning - Diæter</vt:lpstr>
      <vt:lpstr>Opret en rejseafregning - Diæter</vt:lpstr>
      <vt:lpstr>Opret en rejseafregning - Diæter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Hvis du har spørgsmål til Acubiz eller til dagpengereglerne kan du sende en mail til tjenesterejse@nanoq.gl eller ring til tlf. 345568  God arbejdslyst!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Ida Pjettursson</dc:creator>
  <cp:lastModifiedBy>Charlotte L. Mølgaard</cp:lastModifiedBy>
  <cp:revision>76</cp:revision>
  <dcterms:created xsi:type="dcterms:W3CDTF">2021-05-28T12:57:52Z</dcterms:created>
  <dcterms:modified xsi:type="dcterms:W3CDTF">2023-09-11T16:42:12Z</dcterms:modified>
</cp:coreProperties>
</file>